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9" Type="http://schemas.openxmlformats.org/officeDocument/2006/relationships/slideLayout" Target="../slideLayouts/slideLayout1.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308729" y="2491859"/>
            <a:ext cx="4868942" cy="3245763"/>
          </a:xfrm>
          <a:prstGeom prst="rect">
            <a:avLst/>
          </a:prstGeom>
        </p:spPr>
      </p:pic>
      <p:sp>
        <p:nvSpPr>
          <p:cNvPr id="6" name="Text 1"/>
          <p:cNvSpPr/>
          <p:nvPr/>
        </p:nvSpPr>
        <p:spPr>
          <a:xfrm>
            <a:off x="6350437" y="1809036"/>
            <a:ext cx="5486400" cy="685800"/>
          </a:xfrm>
          <a:prstGeom prst="rect">
            <a:avLst/>
          </a:prstGeom>
          <a:noFill/>
          <a:ln/>
        </p:spPr>
        <p:txBody>
          <a:bodyPr wrap="none" rtlCol="0" anchor="t"/>
          <a:lstStyle/>
          <a:p>
            <a:pPr indent="0" marL="0">
              <a:lnSpc>
                <a:spcPts val="5400"/>
              </a:lnSpc>
              <a:buNone/>
            </a:pPr>
            <a:r>
              <a:rPr lang="en-US" sz="4320" dirty="0">
                <a:solidFill>
                  <a:srgbClr val="C6BFEE"/>
                </a:solidFill>
                <a:latin typeface="Prompt" pitchFamily="34" charset="0"/>
                <a:ea typeface="Prompt" pitchFamily="34" charset="-122"/>
                <a:cs typeface="Prompt" pitchFamily="34" charset="-120"/>
              </a:rPr>
              <a:t>Sinyal Masa Depan</a:t>
            </a:r>
            <a:endParaRPr lang="en-US" sz="4320" dirty="0"/>
          </a:p>
        </p:txBody>
      </p:sp>
      <p:sp>
        <p:nvSpPr>
          <p:cNvPr id="7" name="Text 2"/>
          <p:cNvSpPr/>
          <p:nvPr/>
        </p:nvSpPr>
        <p:spPr>
          <a:xfrm>
            <a:off x="6350437" y="2865120"/>
            <a:ext cx="7415927" cy="3555444"/>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Sinyal Masa Depan adalah sebuah cerita fiksi ilmiah yang mengeksplorasi dampak teknologi terhadap masa depan umat manusia. Mengikuti petualangan seorang programmer muda bernama Dika, film ini mengungkap misteri di balik sebuah perangkat yang mampu mengirim pesan dari masa depan, membawa dia dan sahabatnya Sarah pada sebuah konspirasi besar yang mengancam masa depan peradaban. Dengan plot yang menegang dan karakter-karakter yang kompleks, film ini mengajak penonton pada perjalanan mengungkap rahasia teknologi yang dapat mengubah takdir dunia.</a:t>
            </a:r>
            <a:endParaRPr lang="en-US" sz="1944"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15979" y="2429947"/>
            <a:ext cx="5054322" cy="3369588"/>
          </a:xfrm>
          <a:prstGeom prst="rect">
            <a:avLst/>
          </a:prstGeom>
        </p:spPr>
      </p:pic>
      <p:sp>
        <p:nvSpPr>
          <p:cNvPr id="6" name="Text 1"/>
          <p:cNvSpPr/>
          <p:nvPr/>
        </p:nvSpPr>
        <p:spPr>
          <a:xfrm>
            <a:off x="6091238" y="914638"/>
            <a:ext cx="4215289" cy="480060"/>
          </a:xfrm>
          <a:prstGeom prst="rect">
            <a:avLst/>
          </a:prstGeom>
          <a:noFill/>
          <a:ln/>
        </p:spPr>
        <p:txBody>
          <a:bodyPr wrap="none" rtlCol="0" anchor="t"/>
          <a:lstStyle/>
          <a:p>
            <a:pPr indent="0" marL="0">
              <a:lnSpc>
                <a:spcPts val="3780"/>
              </a:lnSpc>
              <a:buNone/>
            </a:pPr>
            <a:r>
              <a:rPr lang="en-US" sz="3024" dirty="0">
                <a:solidFill>
                  <a:srgbClr val="C6BFEE"/>
                </a:solidFill>
                <a:latin typeface="Prompt" pitchFamily="34" charset="0"/>
                <a:ea typeface="Prompt" pitchFamily="34" charset="-122"/>
                <a:cs typeface="Prompt" pitchFamily="34" charset="-120"/>
              </a:rPr>
              <a:t>Pertanyaan &amp; Jawaban</a:t>
            </a:r>
            <a:endParaRPr lang="en-US" sz="3024" dirty="0"/>
          </a:p>
        </p:txBody>
      </p:sp>
      <p:sp>
        <p:nvSpPr>
          <p:cNvPr id="7" name="Shape 2"/>
          <p:cNvSpPr/>
          <p:nvPr/>
        </p:nvSpPr>
        <p:spPr>
          <a:xfrm>
            <a:off x="6091238" y="1653897"/>
            <a:ext cx="7934325" cy="5660946"/>
          </a:xfrm>
          <a:prstGeom prst="roundRect">
            <a:avLst>
              <a:gd name="adj" fmla="val 1282"/>
            </a:avLst>
          </a:prstGeom>
          <a:noFill/>
          <a:ln w="7620">
            <a:solidFill>
              <a:srgbClr val="FFFFFF">
                <a:alpha val="24000"/>
              </a:srgbClr>
            </a:solidFill>
            <a:prstDash val="solid"/>
          </a:ln>
        </p:spPr>
      </p:sp>
      <p:sp>
        <p:nvSpPr>
          <p:cNvPr id="8" name="Shape 3"/>
          <p:cNvSpPr/>
          <p:nvPr/>
        </p:nvSpPr>
        <p:spPr>
          <a:xfrm>
            <a:off x="6098857" y="1661517"/>
            <a:ext cx="7919085" cy="1605320"/>
          </a:xfrm>
          <a:prstGeom prst="rect">
            <a:avLst/>
          </a:prstGeom>
          <a:solidFill>
            <a:srgbClr val="FFFFFF">
              <a:alpha val="4000"/>
            </a:srgbClr>
          </a:solidFill>
          <a:ln/>
        </p:spPr>
      </p:sp>
      <p:sp>
        <p:nvSpPr>
          <p:cNvPr id="9" name="Text 4"/>
          <p:cNvSpPr/>
          <p:nvPr/>
        </p:nvSpPr>
        <p:spPr>
          <a:xfrm>
            <a:off x="6271617" y="1772722"/>
            <a:ext cx="3610213" cy="553164"/>
          </a:xfrm>
          <a:prstGeom prst="rect">
            <a:avLst/>
          </a:prstGeom>
          <a:noFill/>
          <a:ln/>
        </p:spPr>
        <p:txBody>
          <a:bodyPr wrap="squar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Apakah Sinyal Masa Depan berbasis pada novel atau cerita fiksi lain?</a:t>
            </a:r>
            <a:endParaRPr lang="en-US" sz="1361" dirty="0"/>
          </a:p>
        </p:txBody>
      </p:sp>
      <p:sp>
        <p:nvSpPr>
          <p:cNvPr id="10" name="Text 5"/>
          <p:cNvSpPr/>
          <p:nvPr/>
        </p:nvSpPr>
        <p:spPr>
          <a:xfrm>
            <a:off x="10234970" y="1772722"/>
            <a:ext cx="3610213" cy="1382911"/>
          </a:xfrm>
          <a:prstGeom prst="rect">
            <a:avLst/>
          </a:prstGeom>
          <a:noFill/>
          <a:ln/>
        </p:spPr>
        <p:txBody>
          <a:bodyPr wrap="squar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Tidak, Sinyal Masa Depan merupakan naskah asli yang ditulis khusus untuk film pendek ini. Ide ceritanya berasal dari konsep teknologi masa depan yang memungkinkan komunikasi dengan masa depan.</a:t>
            </a:r>
            <a:endParaRPr lang="en-US" sz="1361" dirty="0"/>
          </a:p>
        </p:txBody>
      </p:sp>
      <p:sp>
        <p:nvSpPr>
          <p:cNvPr id="11" name="Shape 6"/>
          <p:cNvSpPr/>
          <p:nvPr/>
        </p:nvSpPr>
        <p:spPr>
          <a:xfrm>
            <a:off x="6098857" y="3266837"/>
            <a:ext cx="7919085" cy="1881902"/>
          </a:xfrm>
          <a:prstGeom prst="rect">
            <a:avLst/>
          </a:prstGeom>
          <a:solidFill>
            <a:srgbClr val="000000">
              <a:alpha val="4000"/>
            </a:srgbClr>
          </a:solidFill>
          <a:ln/>
        </p:spPr>
      </p:sp>
      <p:sp>
        <p:nvSpPr>
          <p:cNvPr id="12" name="Text 7"/>
          <p:cNvSpPr/>
          <p:nvPr/>
        </p:nvSpPr>
        <p:spPr>
          <a:xfrm>
            <a:off x="6271617" y="3378041"/>
            <a:ext cx="3610213" cy="553164"/>
          </a:xfrm>
          <a:prstGeom prst="rect">
            <a:avLst/>
          </a:prstGeom>
          <a:noFill/>
          <a:ln/>
        </p:spPr>
        <p:txBody>
          <a:bodyPr wrap="squar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Apakah ada rencana untuk mengembangkan cerita ini menjadi film yang lebih panjang?</a:t>
            </a:r>
            <a:endParaRPr lang="en-US" sz="1361" dirty="0"/>
          </a:p>
        </p:txBody>
      </p:sp>
      <p:sp>
        <p:nvSpPr>
          <p:cNvPr id="13" name="Text 8"/>
          <p:cNvSpPr/>
          <p:nvPr/>
        </p:nvSpPr>
        <p:spPr>
          <a:xfrm>
            <a:off x="10234970" y="3378041"/>
            <a:ext cx="3610213" cy="1659493"/>
          </a:xfrm>
          <a:prstGeom prst="rect">
            <a:avLst/>
          </a:prstGeom>
          <a:noFill/>
          <a:ln/>
        </p:spPr>
        <p:txBody>
          <a:bodyPr wrap="squar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Penulis terbuka untuk kemungkinan pengembangan lebih lanjut, terutama jika film pendek ini mendapatkan respons positif dari penonton. Namun saat ini fokus adalah untuk menghasilkan film pendek yang kuat secara cerita dan visual.</a:t>
            </a:r>
            <a:endParaRPr lang="en-US" sz="1361" dirty="0"/>
          </a:p>
        </p:txBody>
      </p:sp>
      <p:sp>
        <p:nvSpPr>
          <p:cNvPr id="14" name="Shape 9"/>
          <p:cNvSpPr/>
          <p:nvPr/>
        </p:nvSpPr>
        <p:spPr>
          <a:xfrm>
            <a:off x="6098857" y="5148739"/>
            <a:ext cx="7919085" cy="2158484"/>
          </a:xfrm>
          <a:prstGeom prst="rect">
            <a:avLst/>
          </a:prstGeom>
          <a:solidFill>
            <a:srgbClr val="FFFFFF">
              <a:alpha val="4000"/>
            </a:srgbClr>
          </a:solidFill>
          <a:ln/>
        </p:spPr>
      </p:sp>
      <p:sp>
        <p:nvSpPr>
          <p:cNvPr id="15" name="Text 10"/>
          <p:cNvSpPr/>
          <p:nvPr/>
        </p:nvSpPr>
        <p:spPr>
          <a:xfrm>
            <a:off x="6271617" y="5259943"/>
            <a:ext cx="3610213" cy="553164"/>
          </a:xfrm>
          <a:prstGeom prst="rect">
            <a:avLst/>
          </a:prstGeom>
          <a:noFill/>
          <a:ln/>
        </p:spPr>
        <p:txBody>
          <a:bodyPr wrap="squar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Apa pesan utama yang ingin disampaikan dalam film ini?</a:t>
            </a:r>
            <a:endParaRPr lang="en-US" sz="1361" dirty="0"/>
          </a:p>
        </p:txBody>
      </p:sp>
      <p:sp>
        <p:nvSpPr>
          <p:cNvPr id="16" name="Text 11"/>
          <p:cNvSpPr/>
          <p:nvPr/>
        </p:nvSpPr>
        <p:spPr>
          <a:xfrm>
            <a:off x="10234970" y="5259943"/>
            <a:ext cx="3610213" cy="1936075"/>
          </a:xfrm>
          <a:prstGeom prst="rect">
            <a:avLst/>
          </a:prstGeom>
          <a:noFill/>
          <a:ln/>
        </p:spPr>
        <p:txBody>
          <a:bodyPr wrap="square" rtlCol="0" anchor="t"/>
          <a:lstStyle/>
          <a:p>
            <a:pPr indent="0" marL="0">
              <a:lnSpc>
                <a:spcPts val="2177"/>
              </a:lnSpc>
              <a:buNone/>
            </a:pPr>
            <a:r>
              <a:rPr lang="en-US" sz="1361" dirty="0">
                <a:solidFill>
                  <a:srgbClr val="DAD8E9"/>
                </a:solidFill>
                <a:latin typeface="Mukta" pitchFamily="34" charset="0"/>
                <a:ea typeface="Mukta" pitchFamily="34" charset="-122"/>
                <a:cs typeface="Mukta" pitchFamily="34" charset="-120"/>
              </a:rPr>
              <a:t>Film ini ingin menyampaikan pesan tentang pentingnya menggunakan teknologi secara bertanggung jawab dan berhati-hati agar tidak disalahgunakan oleh pihak-pihak yang tidak bertanggung jawab. Teknologi harus dimanfaatkan demi kebaikan umat manusia, bukan untuk kepentingan pribadi atau korporasi.</a:t>
            </a:r>
            <a:endParaRPr lang="en-US" sz="1361"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1321356" y="1477208"/>
            <a:ext cx="5486400" cy="685800"/>
          </a:xfrm>
          <a:prstGeom prst="rect">
            <a:avLst/>
          </a:prstGeom>
          <a:noFill/>
          <a:ln/>
        </p:spPr>
        <p:txBody>
          <a:bodyPr wrap="none" rtlCol="0" anchor="t"/>
          <a:lstStyle/>
          <a:p>
            <a:pPr indent="0" marL="0">
              <a:lnSpc>
                <a:spcPts val="5400"/>
              </a:lnSpc>
              <a:buNone/>
            </a:pPr>
            <a:r>
              <a:rPr lang="en-US" sz="4320" dirty="0">
                <a:solidFill>
                  <a:srgbClr val="C6BFEE"/>
                </a:solidFill>
                <a:latin typeface="Prompt" pitchFamily="34" charset="0"/>
                <a:ea typeface="Prompt" pitchFamily="34" charset="-122"/>
                <a:cs typeface="Prompt" pitchFamily="34" charset="-120"/>
              </a:rPr>
              <a:t>Sinopsis</a:t>
            </a:r>
            <a:endParaRPr lang="en-US" sz="4320" dirty="0"/>
          </a:p>
        </p:txBody>
      </p:sp>
      <p:sp>
        <p:nvSpPr>
          <p:cNvPr id="5" name="Text 2"/>
          <p:cNvSpPr/>
          <p:nvPr/>
        </p:nvSpPr>
        <p:spPr>
          <a:xfrm>
            <a:off x="1321356" y="2780109"/>
            <a:ext cx="3593902" cy="685800"/>
          </a:xfrm>
          <a:prstGeom prst="rect">
            <a:avLst/>
          </a:prstGeom>
          <a:noFill/>
          <a:ln/>
        </p:spPr>
        <p:txBody>
          <a:bodyPr wrap="square" rtlCol="0" anchor="t"/>
          <a:lstStyle/>
          <a:p>
            <a:pPr indent="0" marL="0">
              <a:lnSpc>
                <a:spcPts val="2700"/>
              </a:lnSpc>
              <a:buNone/>
            </a:pPr>
            <a:r>
              <a:rPr lang="en-US" sz="2160" dirty="0">
                <a:solidFill>
                  <a:srgbClr val="C6BFEE"/>
                </a:solidFill>
                <a:latin typeface="Prompt" pitchFamily="34" charset="0"/>
                <a:ea typeface="Prompt" pitchFamily="34" charset="-122"/>
                <a:cs typeface="Prompt" pitchFamily="34" charset="-120"/>
              </a:rPr>
              <a:t>Menemukan Perangkat Ajaib</a:t>
            </a:r>
            <a:endParaRPr lang="en-US" sz="2160" dirty="0"/>
          </a:p>
        </p:txBody>
      </p:sp>
      <p:sp>
        <p:nvSpPr>
          <p:cNvPr id="6" name="Text 3"/>
          <p:cNvSpPr/>
          <p:nvPr/>
        </p:nvSpPr>
        <p:spPr>
          <a:xfrm>
            <a:off x="1321356" y="3712726"/>
            <a:ext cx="3593902" cy="2765346"/>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Dika, seorang programmer muda, menemukan sebuah perangkat aneh di sebuah toko barang antik. Perangkat tersebut, menurut pemilik toko, memiliki kemampuan untuk mengirim pesan dari masa depan.</a:t>
            </a:r>
            <a:endParaRPr lang="en-US" sz="1944" dirty="0"/>
          </a:p>
        </p:txBody>
      </p:sp>
      <p:sp>
        <p:nvSpPr>
          <p:cNvPr id="7" name="Text 4"/>
          <p:cNvSpPr/>
          <p:nvPr/>
        </p:nvSpPr>
        <p:spPr>
          <a:xfrm>
            <a:off x="5525095" y="2780109"/>
            <a:ext cx="3593902" cy="685800"/>
          </a:xfrm>
          <a:prstGeom prst="rect">
            <a:avLst/>
          </a:prstGeom>
          <a:noFill/>
          <a:ln/>
        </p:spPr>
        <p:txBody>
          <a:bodyPr wrap="square" rtlCol="0" anchor="t"/>
          <a:lstStyle/>
          <a:p>
            <a:pPr indent="0" marL="0">
              <a:lnSpc>
                <a:spcPts val="2700"/>
              </a:lnSpc>
              <a:buNone/>
            </a:pPr>
            <a:r>
              <a:rPr lang="en-US" sz="2160" dirty="0">
                <a:solidFill>
                  <a:srgbClr val="C6BFEE"/>
                </a:solidFill>
                <a:latin typeface="Prompt" pitchFamily="34" charset="0"/>
                <a:ea typeface="Prompt" pitchFamily="34" charset="-122"/>
                <a:cs typeface="Prompt" pitchFamily="34" charset="-120"/>
              </a:rPr>
              <a:t>Misteri Pesan dari Masa Depan</a:t>
            </a:r>
            <a:endParaRPr lang="en-US" sz="2160" dirty="0"/>
          </a:p>
        </p:txBody>
      </p:sp>
      <p:sp>
        <p:nvSpPr>
          <p:cNvPr id="8" name="Text 5"/>
          <p:cNvSpPr/>
          <p:nvPr/>
        </p:nvSpPr>
        <p:spPr>
          <a:xfrm>
            <a:off x="5525095" y="3712726"/>
            <a:ext cx="3593902" cy="2765346"/>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Dika dan sahabatnya, Sarah, mengaktifkan perangkat itu dan menerima pesan-pesan yang datang dari masa depan. Pesan-pesan tersebut memberikan petunjuk akan sebuah konspirasi besar yang harus mereka cegah.</a:t>
            </a:r>
            <a:endParaRPr lang="en-US" sz="1944" dirty="0"/>
          </a:p>
        </p:txBody>
      </p:sp>
      <p:sp>
        <p:nvSpPr>
          <p:cNvPr id="9" name="Text 6"/>
          <p:cNvSpPr/>
          <p:nvPr/>
        </p:nvSpPr>
        <p:spPr>
          <a:xfrm>
            <a:off x="9728835" y="2780109"/>
            <a:ext cx="2743200" cy="342900"/>
          </a:xfrm>
          <a:prstGeom prst="rect">
            <a:avLst/>
          </a:prstGeom>
          <a:noFill/>
          <a:ln/>
        </p:spPr>
        <p:txBody>
          <a:bodyPr wrap="none" rtlCol="0" anchor="t"/>
          <a:lstStyle/>
          <a:p>
            <a:pPr indent="0" marL="0">
              <a:lnSpc>
                <a:spcPts val="2700"/>
              </a:lnSpc>
              <a:buNone/>
            </a:pPr>
            <a:r>
              <a:rPr lang="en-US" sz="2160" dirty="0">
                <a:solidFill>
                  <a:srgbClr val="C6BFEE"/>
                </a:solidFill>
                <a:latin typeface="Prompt" pitchFamily="34" charset="0"/>
                <a:ea typeface="Prompt" pitchFamily="34" charset="-122"/>
                <a:cs typeface="Prompt" pitchFamily="34" charset="-120"/>
              </a:rPr>
              <a:t>Mengejar Petunjuk</a:t>
            </a:r>
            <a:endParaRPr lang="en-US" sz="2160" dirty="0"/>
          </a:p>
        </p:txBody>
      </p:sp>
      <p:sp>
        <p:nvSpPr>
          <p:cNvPr id="10" name="Text 7"/>
          <p:cNvSpPr/>
          <p:nvPr/>
        </p:nvSpPr>
        <p:spPr>
          <a:xfrm>
            <a:off x="9728835" y="3369826"/>
            <a:ext cx="3593902" cy="3160395"/>
          </a:xfrm>
          <a:prstGeom prst="rect">
            <a:avLst/>
          </a:prstGeom>
          <a:noFill/>
          <a:ln/>
        </p:spPr>
        <p:txBody>
          <a:bodyPr wrap="square" rtlCol="0" anchor="t"/>
          <a:lstStyle/>
          <a:p>
            <a:pPr indent="0" marL="0">
              <a:lnSpc>
                <a:spcPts val="3110"/>
              </a:lnSpc>
              <a:buNone/>
            </a:pPr>
            <a:r>
              <a:rPr lang="en-US" sz="1944" dirty="0">
                <a:solidFill>
                  <a:srgbClr val="DAD8E9"/>
                </a:solidFill>
                <a:latin typeface="Mukta" pitchFamily="34" charset="0"/>
                <a:ea typeface="Mukta" pitchFamily="34" charset="-122"/>
                <a:cs typeface="Mukta" pitchFamily="34" charset="-120"/>
              </a:rPr>
              <a:t>Dika dan Sarah mengikuti petunjuk-petunjuk yang diberikan dalam pesan, yang membawa mereka pada pengungkapan sebuah rencana jahat dari perusahaan teknologi yang berusaha mengendalikan masa depan.</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76939" y="2478881"/>
            <a:ext cx="4932402" cy="3271838"/>
          </a:xfrm>
          <a:prstGeom prst="rect">
            <a:avLst/>
          </a:prstGeom>
        </p:spPr>
      </p:pic>
      <p:sp>
        <p:nvSpPr>
          <p:cNvPr id="6" name="Text 1"/>
          <p:cNvSpPr/>
          <p:nvPr/>
        </p:nvSpPr>
        <p:spPr>
          <a:xfrm>
            <a:off x="6262092" y="1142762"/>
            <a:ext cx="4925378" cy="615672"/>
          </a:xfrm>
          <a:prstGeom prst="rect">
            <a:avLst/>
          </a:prstGeom>
          <a:noFill/>
          <a:ln/>
        </p:spPr>
        <p:txBody>
          <a:bodyPr wrap="none" rtlCol="0" anchor="t"/>
          <a:lstStyle/>
          <a:p>
            <a:pPr indent="0" marL="0">
              <a:lnSpc>
                <a:spcPts val="4848"/>
              </a:lnSpc>
              <a:buNone/>
            </a:pPr>
            <a:r>
              <a:rPr lang="en-US" sz="3878" dirty="0">
                <a:solidFill>
                  <a:srgbClr val="C6BFEE"/>
                </a:solidFill>
                <a:latin typeface="Prompt" pitchFamily="34" charset="0"/>
                <a:ea typeface="Prompt" pitchFamily="34" charset="-122"/>
                <a:cs typeface="Prompt" pitchFamily="34" charset="-120"/>
              </a:rPr>
              <a:t>Karakter Utama</a:t>
            </a:r>
            <a:endParaRPr lang="en-US" sz="3878" dirty="0"/>
          </a:p>
        </p:txBody>
      </p:sp>
      <p:sp>
        <p:nvSpPr>
          <p:cNvPr id="7" name="Shape 2"/>
          <p:cNvSpPr/>
          <p:nvPr/>
        </p:nvSpPr>
        <p:spPr>
          <a:xfrm>
            <a:off x="6262092" y="2340173"/>
            <a:ext cx="498634" cy="498634"/>
          </a:xfrm>
          <a:prstGeom prst="roundRect">
            <a:avLst>
              <a:gd name="adj" fmla="val 18669"/>
            </a:avLst>
          </a:prstGeom>
          <a:solidFill>
            <a:srgbClr val="542C49"/>
          </a:solidFill>
          <a:ln w="7620">
            <a:solidFill>
              <a:srgbClr val="6D4562"/>
            </a:solidFill>
            <a:prstDash val="solid"/>
          </a:ln>
        </p:spPr>
      </p:sp>
      <p:sp>
        <p:nvSpPr>
          <p:cNvPr id="8" name="Text 3"/>
          <p:cNvSpPr/>
          <p:nvPr/>
        </p:nvSpPr>
        <p:spPr>
          <a:xfrm>
            <a:off x="6456164" y="2441734"/>
            <a:ext cx="110490" cy="295513"/>
          </a:xfrm>
          <a:prstGeom prst="rect">
            <a:avLst/>
          </a:prstGeom>
          <a:noFill/>
          <a:ln/>
        </p:spPr>
        <p:txBody>
          <a:bodyPr wrap="none" rtlCol="0" anchor="t"/>
          <a:lstStyle/>
          <a:p>
            <a:pPr algn="ctr" indent="0" marL="0">
              <a:lnSpc>
                <a:spcPts val="2327"/>
              </a:lnSpc>
              <a:buNone/>
            </a:pPr>
            <a:r>
              <a:rPr lang="en-US" sz="2327" dirty="0">
                <a:solidFill>
                  <a:srgbClr val="DAD8E9"/>
                </a:solidFill>
                <a:latin typeface="Prompt" pitchFamily="34" charset="0"/>
                <a:ea typeface="Prompt" pitchFamily="34" charset="-122"/>
                <a:cs typeface="Prompt" pitchFamily="34" charset="-120"/>
              </a:rPr>
              <a:t>1</a:t>
            </a:r>
            <a:endParaRPr lang="en-US" sz="2327" dirty="0"/>
          </a:p>
        </p:txBody>
      </p:sp>
      <p:sp>
        <p:nvSpPr>
          <p:cNvPr id="9" name="Text 4"/>
          <p:cNvSpPr/>
          <p:nvPr/>
        </p:nvSpPr>
        <p:spPr>
          <a:xfrm>
            <a:off x="6982301" y="2340173"/>
            <a:ext cx="2462689" cy="307777"/>
          </a:xfrm>
          <a:prstGeom prst="rect">
            <a:avLst/>
          </a:prstGeom>
          <a:noFill/>
          <a:ln/>
        </p:spPr>
        <p:txBody>
          <a:bodyPr wrap="none" rtlCol="0" anchor="t"/>
          <a:lstStyle/>
          <a:p>
            <a:pPr indent="0" marL="0">
              <a:lnSpc>
                <a:spcPts val="2424"/>
              </a:lnSpc>
              <a:buNone/>
            </a:pPr>
            <a:r>
              <a:rPr lang="en-US" sz="1939" dirty="0">
                <a:solidFill>
                  <a:srgbClr val="DAD8E9"/>
                </a:solidFill>
                <a:latin typeface="Prompt" pitchFamily="34" charset="0"/>
                <a:ea typeface="Prompt" pitchFamily="34" charset="-122"/>
                <a:cs typeface="Prompt" pitchFamily="34" charset="-120"/>
              </a:rPr>
              <a:t>Dika</a:t>
            </a:r>
            <a:endParaRPr lang="en-US" sz="1939" dirty="0"/>
          </a:p>
        </p:txBody>
      </p:sp>
      <p:sp>
        <p:nvSpPr>
          <p:cNvPr id="10" name="Text 5"/>
          <p:cNvSpPr/>
          <p:nvPr/>
        </p:nvSpPr>
        <p:spPr>
          <a:xfrm>
            <a:off x="6982301" y="2780824"/>
            <a:ext cx="6872407" cy="709374"/>
          </a:xfrm>
          <a:prstGeom prst="rect">
            <a:avLst/>
          </a:prstGeom>
          <a:noFill/>
          <a:ln/>
        </p:spPr>
        <p:txBody>
          <a:bodyPr wrap="square" rtlCol="0" anchor="t"/>
          <a:lstStyle/>
          <a:p>
            <a:pPr indent="0" marL="0">
              <a:lnSpc>
                <a:spcPts val="2792"/>
              </a:lnSpc>
              <a:buNone/>
            </a:pPr>
            <a:r>
              <a:rPr lang="en-US" sz="1745" dirty="0">
                <a:solidFill>
                  <a:srgbClr val="DAD8E9"/>
                </a:solidFill>
                <a:latin typeface="Mukta" pitchFamily="34" charset="0"/>
                <a:ea typeface="Mukta" pitchFamily="34" charset="-122"/>
                <a:cs typeface="Mukta" pitchFamily="34" charset="-120"/>
              </a:rPr>
              <a:t>Seorang programmer muda yang cerdas namun sering merasa kesepian. Dika menemukan perangkat ajaib yang mengubah hidupnya selamanya.</a:t>
            </a:r>
            <a:endParaRPr lang="en-US" sz="1745" dirty="0"/>
          </a:p>
        </p:txBody>
      </p:sp>
      <p:sp>
        <p:nvSpPr>
          <p:cNvPr id="11" name="Shape 6"/>
          <p:cNvSpPr/>
          <p:nvPr/>
        </p:nvSpPr>
        <p:spPr>
          <a:xfrm>
            <a:off x="6262092" y="3961090"/>
            <a:ext cx="498634" cy="498634"/>
          </a:xfrm>
          <a:prstGeom prst="roundRect">
            <a:avLst>
              <a:gd name="adj" fmla="val 18669"/>
            </a:avLst>
          </a:prstGeom>
          <a:solidFill>
            <a:srgbClr val="542C49"/>
          </a:solidFill>
          <a:ln w="7620">
            <a:solidFill>
              <a:srgbClr val="6D4562"/>
            </a:solidFill>
            <a:prstDash val="solid"/>
          </a:ln>
        </p:spPr>
      </p:sp>
      <p:sp>
        <p:nvSpPr>
          <p:cNvPr id="12" name="Text 7"/>
          <p:cNvSpPr/>
          <p:nvPr/>
        </p:nvSpPr>
        <p:spPr>
          <a:xfrm>
            <a:off x="6424970" y="4062651"/>
            <a:ext cx="172879" cy="295513"/>
          </a:xfrm>
          <a:prstGeom prst="rect">
            <a:avLst/>
          </a:prstGeom>
          <a:noFill/>
          <a:ln/>
        </p:spPr>
        <p:txBody>
          <a:bodyPr wrap="none" rtlCol="0" anchor="t"/>
          <a:lstStyle/>
          <a:p>
            <a:pPr algn="ctr" indent="0" marL="0">
              <a:lnSpc>
                <a:spcPts val="2327"/>
              </a:lnSpc>
              <a:buNone/>
            </a:pPr>
            <a:r>
              <a:rPr lang="en-US" sz="2327" dirty="0">
                <a:solidFill>
                  <a:srgbClr val="DAD8E9"/>
                </a:solidFill>
                <a:latin typeface="Prompt" pitchFamily="34" charset="0"/>
                <a:ea typeface="Prompt" pitchFamily="34" charset="-122"/>
                <a:cs typeface="Prompt" pitchFamily="34" charset="-120"/>
              </a:rPr>
              <a:t>2</a:t>
            </a:r>
            <a:endParaRPr lang="en-US" sz="2327" dirty="0"/>
          </a:p>
        </p:txBody>
      </p:sp>
      <p:sp>
        <p:nvSpPr>
          <p:cNvPr id="13" name="Text 8"/>
          <p:cNvSpPr/>
          <p:nvPr/>
        </p:nvSpPr>
        <p:spPr>
          <a:xfrm>
            <a:off x="6982301" y="3961090"/>
            <a:ext cx="2462689" cy="307777"/>
          </a:xfrm>
          <a:prstGeom prst="rect">
            <a:avLst/>
          </a:prstGeom>
          <a:noFill/>
          <a:ln/>
        </p:spPr>
        <p:txBody>
          <a:bodyPr wrap="none" rtlCol="0" anchor="t"/>
          <a:lstStyle/>
          <a:p>
            <a:pPr indent="0" marL="0">
              <a:lnSpc>
                <a:spcPts val="2424"/>
              </a:lnSpc>
              <a:buNone/>
            </a:pPr>
            <a:r>
              <a:rPr lang="en-US" sz="1939" dirty="0">
                <a:solidFill>
                  <a:srgbClr val="DAD8E9"/>
                </a:solidFill>
                <a:latin typeface="Prompt" pitchFamily="34" charset="0"/>
                <a:ea typeface="Prompt" pitchFamily="34" charset="-122"/>
                <a:cs typeface="Prompt" pitchFamily="34" charset="-120"/>
              </a:rPr>
              <a:t>Sarah</a:t>
            </a:r>
            <a:endParaRPr lang="en-US" sz="1939" dirty="0"/>
          </a:p>
        </p:txBody>
      </p:sp>
      <p:sp>
        <p:nvSpPr>
          <p:cNvPr id="14" name="Text 9"/>
          <p:cNvSpPr/>
          <p:nvPr/>
        </p:nvSpPr>
        <p:spPr>
          <a:xfrm>
            <a:off x="6982301" y="4401741"/>
            <a:ext cx="6872407" cy="709374"/>
          </a:xfrm>
          <a:prstGeom prst="rect">
            <a:avLst/>
          </a:prstGeom>
          <a:noFill/>
          <a:ln/>
        </p:spPr>
        <p:txBody>
          <a:bodyPr wrap="square" rtlCol="0" anchor="t"/>
          <a:lstStyle/>
          <a:p>
            <a:pPr indent="0" marL="0">
              <a:lnSpc>
                <a:spcPts val="2792"/>
              </a:lnSpc>
              <a:buNone/>
            </a:pPr>
            <a:r>
              <a:rPr lang="en-US" sz="1745" dirty="0">
                <a:solidFill>
                  <a:srgbClr val="DAD8E9"/>
                </a:solidFill>
                <a:latin typeface="Mukta" pitchFamily="34" charset="0"/>
                <a:ea typeface="Mukta" pitchFamily="34" charset="-122"/>
                <a:cs typeface="Mukta" pitchFamily="34" charset="-120"/>
              </a:rPr>
              <a:t>Teman dekat Dika yang tertarik pada teknologi dan misteri. Sarah membantu Dika mengungkap konspirasi di balik perangkat tersebut.</a:t>
            </a:r>
            <a:endParaRPr lang="en-US" sz="1745" dirty="0"/>
          </a:p>
        </p:txBody>
      </p:sp>
      <p:sp>
        <p:nvSpPr>
          <p:cNvPr id="15" name="Shape 10"/>
          <p:cNvSpPr/>
          <p:nvPr/>
        </p:nvSpPr>
        <p:spPr>
          <a:xfrm>
            <a:off x="6262092" y="5582007"/>
            <a:ext cx="498634" cy="498634"/>
          </a:xfrm>
          <a:prstGeom prst="roundRect">
            <a:avLst>
              <a:gd name="adj" fmla="val 18669"/>
            </a:avLst>
          </a:prstGeom>
          <a:solidFill>
            <a:srgbClr val="542C49"/>
          </a:solidFill>
          <a:ln w="7620">
            <a:solidFill>
              <a:srgbClr val="6D4562"/>
            </a:solidFill>
            <a:prstDash val="solid"/>
          </a:ln>
        </p:spPr>
      </p:sp>
      <p:sp>
        <p:nvSpPr>
          <p:cNvPr id="16" name="Text 11"/>
          <p:cNvSpPr/>
          <p:nvPr/>
        </p:nvSpPr>
        <p:spPr>
          <a:xfrm>
            <a:off x="6425684" y="5683568"/>
            <a:ext cx="171331" cy="295513"/>
          </a:xfrm>
          <a:prstGeom prst="rect">
            <a:avLst/>
          </a:prstGeom>
          <a:noFill/>
          <a:ln/>
        </p:spPr>
        <p:txBody>
          <a:bodyPr wrap="none" rtlCol="0" anchor="t"/>
          <a:lstStyle/>
          <a:p>
            <a:pPr algn="ctr" indent="0" marL="0">
              <a:lnSpc>
                <a:spcPts val="2327"/>
              </a:lnSpc>
              <a:buNone/>
            </a:pPr>
            <a:r>
              <a:rPr lang="en-US" sz="2327" dirty="0">
                <a:solidFill>
                  <a:srgbClr val="DAD8E9"/>
                </a:solidFill>
                <a:latin typeface="Prompt" pitchFamily="34" charset="0"/>
                <a:ea typeface="Prompt" pitchFamily="34" charset="-122"/>
                <a:cs typeface="Prompt" pitchFamily="34" charset="-120"/>
              </a:rPr>
              <a:t>3</a:t>
            </a:r>
            <a:endParaRPr lang="en-US" sz="2327" dirty="0"/>
          </a:p>
        </p:txBody>
      </p:sp>
      <p:sp>
        <p:nvSpPr>
          <p:cNvPr id="17" name="Text 12"/>
          <p:cNvSpPr/>
          <p:nvPr/>
        </p:nvSpPr>
        <p:spPr>
          <a:xfrm>
            <a:off x="6982301" y="5582007"/>
            <a:ext cx="2462689" cy="307777"/>
          </a:xfrm>
          <a:prstGeom prst="rect">
            <a:avLst/>
          </a:prstGeom>
          <a:noFill/>
          <a:ln/>
        </p:spPr>
        <p:txBody>
          <a:bodyPr wrap="none" rtlCol="0" anchor="t"/>
          <a:lstStyle/>
          <a:p>
            <a:pPr indent="0" marL="0">
              <a:lnSpc>
                <a:spcPts val="2424"/>
              </a:lnSpc>
              <a:buNone/>
            </a:pPr>
            <a:r>
              <a:rPr lang="en-US" sz="1939" dirty="0">
                <a:solidFill>
                  <a:srgbClr val="DAD8E9"/>
                </a:solidFill>
                <a:latin typeface="Prompt" pitchFamily="34" charset="0"/>
                <a:ea typeface="Prompt" pitchFamily="34" charset="-122"/>
                <a:cs typeface="Prompt" pitchFamily="34" charset="-120"/>
              </a:rPr>
              <a:t>Perusahaan Jahat</a:t>
            </a:r>
            <a:endParaRPr lang="en-US" sz="1939" dirty="0"/>
          </a:p>
        </p:txBody>
      </p:sp>
      <p:sp>
        <p:nvSpPr>
          <p:cNvPr id="18" name="Text 13"/>
          <p:cNvSpPr/>
          <p:nvPr/>
        </p:nvSpPr>
        <p:spPr>
          <a:xfrm>
            <a:off x="6982301" y="6022658"/>
            <a:ext cx="6872407" cy="1064062"/>
          </a:xfrm>
          <a:prstGeom prst="rect">
            <a:avLst/>
          </a:prstGeom>
          <a:noFill/>
          <a:ln/>
        </p:spPr>
        <p:txBody>
          <a:bodyPr wrap="square" rtlCol="0" anchor="t"/>
          <a:lstStyle/>
          <a:p>
            <a:pPr indent="0" marL="0">
              <a:lnSpc>
                <a:spcPts val="2792"/>
              </a:lnSpc>
              <a:buNone/>
            </a:pPr>
            <a:r>
              <a:rPr lang="en-US" sz="1745" dirty="0">
                <a:solidFill>
                  <a:srgbClr val="DAD8E9"/>
                </a:solidFill>
                <a:latin typeface="Mukta" pitchFamily="34" charset="0"/>
                <a:ea typeface="Mukta" pitchFamily="34" charset="-122"/>
                <a:cs typeface="Mukta" pitchFamily="34" charset="-120"/>
              </a:rPr>
              <a:t>Sebuah perusahaan teknologi besar yang berusaha mengendalikan masa depan demi kepentingan mereka sendiri. Dika dan Sarah harus menghadapi bahaya untuk menghentikan rencana mereka.</a:t>
            </a:r>
            <a:endParaRPr lang="en-US" sz="1745"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13558" y="2723317"/>
            <a:ext cx="4947285" cy="2782848"/>
          </a:xfrm>
          <a:prstGeom prst="rect">
            <a:avLst/>
          </a:prstGeom>
        </p:spPr>
      </p:pic>
      <p:sp>
        <p:nvSpPr>
          <p:cNvPr id="6" name="Text 1"/>
          <p:cNvSpPr/>
          <p:nvPr/>
        </p:nvSpPr>
        <p:spPr>
          <a:xfrm>
            <a:off x="754975" y="766882"/>
            <a:ext cx="4793933" cy="599123"/>
          </a:xfrm>
          <a:prstGeom prst="rect">
            <a:avLst/>
          </a:prstGeom>
          <a:noFill/>
          <a:ln/>
        </p:spPr>
        <p:txBody>
          <a:bodyPr wrap="none" rtlCol="0" anchor="t"/>
          <a:lstStyle/>
          <a:p>
            <a:pPr indent="0" marL="0">
              <a:lnSpc>
                <a:spcPts val="4718"/>
              </a:lnSpc>
              <a:buNone/>
            </a:pPr>
            <a:r>
              <a:rPr lang="en-US" sz="3775" dirty="0">
                <a:solidFill>
                  <a:srgbClr val="C6BFEE"/>
                </a:solidFill>
                <a:latin typeface="Prompt" pitchFamily="34" charset="0"/>
                <a:ea typeface="Prompt" pitchFamily="34" charset="-122"/>
                <a:cs typeface="Prompt" pitchFamily="34" charset="-120"/>
              </a:rPr>
              <a:t>Struktur Cerita</a:t>
            </a:r>
            <a:endParaRPr lang="en-US" sz="3775" dirty="0"/>
          </a:p>
        </p:txBody>
      </p:sp>
      <p:sp>
        <p:nvSpPr>
          <p:cNvPr id="7" name="Shape 2"/>
          <p:cNvSpPr/>
          <p:nvPr/>
        </p:nvSpPr>
        <p:spPr>
          <a:xfrm>
            <a:off x="1063228" y="1689497"/>
            <a:ext cx="30480" cy="5773222"/>
          </a:xfrm>
          <a:prstGeom prst="roundRect">
            <a:avLst>
              <a:gd name="adj" fmla="val 297262"/>
            </a:avLst>
          </a:prstGeom>
          <a:solidFill>
            <a:srgbClr val="6D4562"/>
          </a:solidFill>
          <a:ln/>
        </p:spPr>
      </p:sp>
      <p:sp>
        <p:nvSpPr>
          <p:cNvPr id="8" name="Shape 3"/>
          <p:cNvSpPr/>
          <p:nvPr/>
        </p:nvSpPr>
        <p:spPr>
          <a:xfrm>
            <a:off x="1290638" y="2159556"/>
            <a:ext cx="754975" cy="30480"/>
          </a:xfrm>
          <a:prstGeom prst="roundRect">
            <a:avLst>
              <a:gd name="adj" fmla="val 297262"/>
            </a:avLst>
          </a:prstGeom>
          <a:solidFill>
            <a:srgbClr val="6D4562"/>
          </a:solidFill>
          <a:ln/>
        </p:spPr>
      </p:sp>
      <p:sp>
        <p:nvSpPr>
          <p:cNvPr id="9" name="Shape 4"/>
          <p:cNvSpPr/>
          <p:nvPr/>
        </p:nvSpPr>
        <p:spPr>
          <a:xfrm>
            <a:off x="835819" y="1932146"/>
            <a:ext cx="485299" cy="485299"/>
          </a:xfrm>
          <a:prstGeom prst="roundRect">
            <a:avLst>
              <a:gd name="adj" fmla="val 18670"/>
            </a:avLst>
          </a:prstGeom>
          <a:solidFill>
            <a:srgbClr val="542C49"/>
          </a:solidFill>
          <a:ln w="7620">
            <a:solidFill>
              <a:srgbClr val="6D4562"/>
            </a:solidFill>
            <a:prstDash val="solid"/>
          </a:ln>
        </p:spPr>
      </p:sp>
      <p:sp>
        <p:nvSpPr>
          <p:cNvPr id="10" name="Text 5"/>
          <p:cNvSpPr/>
          <p:nvPr/>
        </p:nvSpPr>
        <p:spPr>
          <a:xfrm>
            <a:off x="1024652" y="2030968"/>
            <a:ext cx="107633" cy="287655"/>
          </a:xfrm>
          <a:prstGeom prst="rect">
            <a:avLst/>
          </a:prstGeom>
          <a:noFill/>
          <a:ln/>
        </p:spPr>
        <p:txBody>
          <a:bodyPr wrap="none" rtlCol="0" anchor="t"/>
          <a:lstStyle/>
          <a:p>
            <a:pPr algn="ctr" indent="0" marL="0">
              <a:lnSpc>
                <a:spcPts val="2265"/>
              </a:lnSpc>
              <a:buNone/>
            </a:pPr>
            <a:r>
              <a:rPr lang="en-US" sz="2265" dirty="0">
                <a:solidFill>
                  <a:srgbClr val="DAD8E9"/>
                </a:solidFill>
                <a:latin typeface="Prompt" pitchFamily="34" charset="0"/>
                <a:ea typeface="Prompt" pitchFamily="34" charset="-122"/>
                <a:cs typeface="Prompt" pitchFamily="34" charset="-120"/>
              </a:rPr>
              <a:t>1</a:t>
            </a:r>
            <a:endParaRPr lang="en-US" sz="2265" dirty="0"/>
          </a:p>
        </p:txBody>
      </p:sp>
      <p:sp>
        <p:nvSpPr>
          <p:cNvPr id="11" name="Text 6"/>
          <p:cNvSpPr/>
          <p:nvPr/>
        </p:nvSpPr>
        <p:spPr>
          <a:xfrm>
            <a:off x="2264926" y="1905119"/>
            <a:ext cx="2396966" cy="299561"/>
          </a:xfrm>
          <a:prstGeom prst="rect">
            <a:avLst/>
          </a:prstGeom>
          <a:noFill/>
          <a:ln/>
        </p:spPr>
        <p:txBody>
          <a:bodyPr wrap="none" rtlCol="0" anchor="t"/>
          <a:lstStyle/>
          <a:p>
            <a:pPr algn="l" indent="0" marL="0">
              <a:lnSpc>
                <a:spcPts val="2359"/>
              </a:lnSpc>
              <a:buNone/>
            </a:pPr>
            <a:r>
              <a:rPr lang="en-US" sz="1887" dirty="0">
                <a:solidFill>
                  <a:srgbClr val="DAD8E9"/>
                </a:solidFill>
                <a:latin typeface="Prompt" pitchFamily="34" charset="0"/>
                <a:ea typeface="Prompt" pitchFamily="34" charset="-122"/>
                <a:cs typeface="Prompt" pitchFamily="34" charset="-120"/>
              </a:rPr>
              <a:t>Babak 1: Setup</a:t>
            </a:r>
            <a:endParaRPr lang="en-US" sz="1887" dirty="0"/>
          </a:p>
        </p:txBody>
      </p:sp>
      <p:sp>
        <p:nvSpPr>
          <p:cNvPr id="12" name="Text 7"/>
          <p:cNvSpPr/>
          <p:nvPr/>
        </p:nvSpPr>
        <p:spPr>
          <a:xfrm>
            <a:off x="2264926" y="2334101"/>
            <a:ext cx="6124099" cy="1035487"/>
          </a:xfrm>
          <a:prstGeom prst="rect">
            <a:avLst/>
          </a:prstGeom>
          <a:noFill/>
          <a:ln/>
        </p:spPr>
        <p:txBody>
          <a:bodyPr wrap="square" rtlCol="0" anchor="t"/>
          <a:lstStyle/>
          <a:p>
            <a:pPr algn="l" indent="0" marL="0">
              <a:lnSpc>
                <a:spcPts val="2718"/>
              </a:lnSpc>
              <a:buNone/>
            </a:pPr>
            <a:r>
              <a:rPr lang="en-US" sz="1699" dirty="0">
                <a:solidFill>
                  <a:srgbClr val="DAD8E9"/>
                </a:solidFill>
                <a:latin typeface="Mukta" pitchFamily="34" charset="0"/>
                <a:ea typeface="Mukta" pitchFamily="34" charset="-122"/>
                <a:cs typeface="Mukta" pitchFamily="34" charset="-120"/>
              </a:rPr>
              <a:t>Dika menemukan perangkat aneh di toko barang antik, mengaktifkannya, dan menerima pesan-pesan misterius dari masa depan.</a:t>
            </a:r>
            <a:endParaRPr lang="en-US" sz="1699" dirty="0"/>
          </a:p>
        </p:txBody>
      </p:sp>
      <p:sp>
        <p:nvSpPr>
          <p:cNvPr id="13" name="Shape 8"/>
          <p:cNvSpPr/>
          <p:nvPr/>
        </p:nvSpPr>
        <p:spPr>
          <a:xfrm>
            <a:off x="1290638" y="4270891"/>
            <a:ext cx="754975" cy="30480"/>
          </a:xfrm>
          <a:prstGeom prst="roundRect">
            <a:avLst>
              <a:gd name="adj" fmla="val 297262"/>
            </a:avLst>
          </a:prstGeom>
          <a:solidFill>
            <a:srgbClr val="6D4562"/>
          </a:solidFill>
          <a:ln/>
        </p:spPr>
      </p:sp>
      <p:sp>
        <p:nvSpPr>
          <p:cNvPr id="14" name="Shape 9"/>
          <p:cNvSpPr/>
          <p:nvPr/>
        </p:nvSpPr>
        <p:spPr>
          <a:xfrm>
            <a:off x="835819" y="4043482"/>
            <a:ext cx="485299" cy="485299"/>
          </a:xfrm>
          <a:prstGeom prst="roundRect">
            <a:avLst>
              <a:gd name="adj" fmla="val 18670"/>
            </a:avLst>
          </a:prstGeom>
          <a:solidFill>
            <a:srgbClr val="542C49"/>
          </a:solidFill>
          <a:ln w="7620">
            <a:solidFill>
              <a:srgbClr val="6D4562"/>
            </a:solidFill>
            <a:prstDash val="solid"/>
          </a:ln>
        </p:spPr>
      </p:sp>
      <p:sp>
        <p:nvSpPr>
          <p:cNvPr id="15" name="Text 10"/>
          <p:cNvSpPr/>
          <p:nvPr/>
        </p:nvSpPr>
        <p:spPr>
          <a:xfrm>
            <a:off x="994291" y="4142303"/>
            <a:ext cx="168235" cy="287655"/>
          </a:xfrm>
          <a:prstGeom prst="rect">
            <a:avLst/>
          </a:prstGeom>
          <a:noFill/>
          <a:ln/>
        </p:spPr>
        <p:txBody>
          <a:bodyPr wrap="none" rtlCol="0" anchor="t"/>
          <a:lstStyle/>
          <a:p>
            <a:pPr algn="ctr" indent="0" marL="0">
              <a:lnSpc>
                <a:spcPts val="2265"/>
              </a:lnSpc>
              <a:buNone/>
            </a:pPr>
            <a:r>
              <a:rPr lang="en-US" sz="2265" dirty="0">
                <a:solidFill>
                  <a:srgbClr val="DAD8E9"/>
                </a:solidFill>
                <a:latin typeface="Prompt" pitchFamily="34" charset="0"/>
                <a:ea typeface="Prompt" pitchFamily="34" charset="-122"/>
                <a:cs typeface="Prompt" pitchFamily="34" charset="-120"/>
              </a:rPr>
              <a:t>2</a:t>
            </a:r>
            <a:endParaRPr lang="en-US" sz="2265" dirty="0"/>
          </a:p>
        </p:txBody>
      </p:sp>
      <p:sp>
        <p:nvSpPr>
          <p:cNvPr id="16" name="Text 11"/>
          <p:cNvSpPr/>
          <p:nvPr/>
        </p:nvSpPr>
        <p:spPr>
          <a:xfrm>
            <a:off x="2264926" y="4016454"/>
            <a:ext cx="2422208" cy="299561"/>
          </a:xfrm>
          <a:prstGeom prst="rect">
            <a:avLst/>
          </a:prstGeom>
          <a:noFill/>
          <a:ln/>
        </p:spPr>
        <p:txBody>
          <a:bodyPr wrap="none" rtlCol="0" anchor="t"/>
          <a:lstStyle/>
          <a:p>
            <a:pPr algn="l" indent="0" marL="0">
              <a:lnSpc>
                <a:spcPts val="2359"/>
              </a:lnSpc>
              <a:buNone/>
            </a:pPr>
            <a:r>
              <a:rPr lang="en-US" sz="1887" dirty="0">
                <a:solidFill>
                  <a:srgbClr val="DAD8E9"/>
                </a:solidFill>
                <a:latin typeface="Prompt" pitchFamily="34" charset="0"/>
                <a:ea typeface="Prompt" pitchFamily="34" charset="-122"/>
                <a:cs typeface="Prompt" pitchFamily="34" charset="-120"/>
              </a:rPr>
              <a:t>Babak 2: Konfrontasi</a:t>
            </a:r>
            <a:endParaRPr lang="en-US" sz="1887" dirty="0"/>
          </a:p>
        </p:txBody>
      </p:sp>
      <p:sp>
        <p:nvSpPr>
          <p:cNvPr id="17" name="Text 12"/>
          <p:cNvSpPr/>
          <p:nvPr/>
        </p:nvSpPr>
        <p:spPr>
          <a:xfrm>
            <a:off x="2264926" y="4445437"/>
            <a:ext cx="6124099" cy="690324"/>
          </a:xfrm>
          <a:prstGeom prst="rect">
            <a:avLst/>
          </a:prstGeom>
          <a:noFill/>
          <a:ln/>
        </p:spPr>
        <p:txBody>
          <a:bodyPr wrap="square" rtlCol="0" anchor="t"/>
          <a:lstStyle/>
          <a:p>
            <a:pPr algn="l" indent="0" marL="0">
              <a:lnSpc>
                <a:spcPts val="2718"/>
              </a:lnSpc>
              <a:buNone/>
            </a:pPr>
            <a:r>
              <a:rPr lang="en-US" sz="1699" dirty="0">
                <a:solidFill>
                  <a:srgbClr val="DAD8E9"/>
                </a:solidFill>
                <a:latin typeface="Mukta" pitchFamily="34" charset="0"/>
                <a:ea typeface="Mukta" pitchFamily="34" charset="-122"/>
                <a:cs typeface="Mukta" pitchFamily="34" charset="-120"/>
              </a:rPr>
              <a:t>Dika dan Sarah mengikuti petunjuk dalam pesan-pesan tersebut, yang membawa mereka pada pengungkapan konspirasi besar.</a:t>
            </a:r>
            <a:endParaRPr lang="en-US" sz="1699" dirty="0"/>
          </a:p>
        </p:txBody>
      </p:sp>
      <p:sp>
        <p:nvSpPr>
          <p:cNvPr id="18" name="Shape 13"/>
          <p:cNvSpPr/>
          <p:nvPr/>
        </p:nvSpPr>
        <p:spPr>
          <a:xfrm>
            <a:off x="1290638" y="6037064"/>
            <a:ext cx="754975" cy="30480"/>
          </a:xfrm>
          <a:prstGeom prst="roundRect">
            <a:avLst>
              <a:gd name="adj" fmla="val 297262"/>
            </a:avLst>
          </a:prstGeom>
          <a:solidFill>
            <a:srgbClr val="6D4562"/>
          </a:solidFill>
          <a:ln/>
        </p:spPr>
      </p:sp>
      <p:sp>
        <p:nvSpPr>
          <p:cNvPr id="19" name="Shape 14"/>
          <p:cNvSpPr/>
          <p:nvPr/>
        </p:nvSpPr>
        <p:spPr>
          <a:xfrm>
            <a:off x="835819" y="5809655"/>
            <a:ext cx="485299" cy="485299"/>
          </a:xfrm>
          <a:prstGeom prst="roundRect">
            <a:avLst>
              <a:gd name="adj" fmla="val 18670"/>
            </a:avLst>
          </a:prstGeom>
          <a:solidFill>
            <a:srgbClr val="542C49"/>
          </a:solidFill>
          <a:ln w="7620">
            <a:solidFill>
              <a:srgbClr val="6D4562"/>
            </a:solidFill>
            <a:prstDash val="solid"/>
          </a:ln>
        </p:spPr>
      </p:sp>
      <p:sp>
        <p:nvSpPr>
          <p:cNvPr id="20" name="Text 15"/>
          <p:cNvSpPr/>
          <p:nvPr/>
        </p:nvSpPr>
        <p:spPr>
          <a:xfrm>
            <a:off x="995005" y="5908477"/>
            <a:ext cx="166807" cy="287655"/>
          </a:xfrm>
          <a:prstGeom prst="rect">
            <a:avLst/>
          </a:prstGeom>
          <a:noFill/>
          <a:ln/>
        </p:spPr>
        <p:txBody>
          <a:bodyPr wrap="none" rtlCol="0" anchor="t"/>
          <a:lstStyle/>
          <a:p>
            <a:pPr algn="ctr" indent="0" marL="0">
              <a:lnSpc>
                <a:spcPts val="2265"/>
              </a:lnSpc>
              <a:buNone/>
            </a:pPr>
            <a:r>
              <a:rPr lang="en-US" sz="2265" dirty="0">
                <a:solidFill>
                  <a:srgbClr val="DAD8E9"/>
                </a:solidFill>
                <a:latin typeface="Prompt" pitchFamily="34" charset="0"/>
                <a:ea typeface="Prompt" pitchFamily="34" charset="-122"/>
                <a:cs typeface="Prompt" pitchFamily="34" charset="-120"/>
              </a:rPr>
              <a:t>3</a:t>
            </a:r>
            <a:endParaRPr lang="en-US" sz="2265" dirty="0"/>
          </a:p>
        </p:txBody>
      </p:sp>
      <p:sp>
        <p:nvSpPr>
          <p:cNvPr id="21" name="Text 16"/>
          <p:cNvSpPr/>
          <p:nvPr/>
        </p:nvSpPr>
        <p:spPr>
          <a:xfrm>
            <a:off x="2264926" y="5782628"/>
            <a:ext cx="2396966" cy="299561"/>
          </a:xfrm>
          <a:prstGeom prst="rect">
            <a:avLst/>
          </a:prstGeom>
          <a:noFill/>
          <a:ln/>
        </p:spPr>
        <p:txBody>
          <a:bodyPr wrap="none" rtlCol="0" anchor="t"/>
          <a:lstStyle/>
          <a:p>
            <a:pPr algn="l" indent="0" marL="0">
              <a:lnSpc>
                <a:spcPts val="2359"/>
              </a:lnSpc>
              <a:buNone/>
            </a:pPr>
            <a:r>
              <a:rPr lang="en-US" sz="1887" dirty="0">
                <a:solidFill>
                  <a:srgbClr val="DAD8E9"/>
                </a:solidFill>
                <a:latin typeface="Prompt" pitchFamily="34" charset="0"/>
                <a:ea typeface="Prompt" pitchFamily="34" charset="-122"/>
                <a:cs typeface="Prompt" pitchFamily="34" charset="-120"/>
              </a:rPr>
              <a:t>Babak 3: Resolusi</a:t>
            </a:r>
            <a:endParaRPr lang="en-US" sz="1887" dirty="0"/>
          </a:p>
        </p:txBody>
      </p:sp>
      <p:sp>
        <p:nvSpPr>
          <p:cNvPr id="22" name="Text 17"/>
          <p:cNvSpPr/>
          <p:nvPr/>
        </p:nvSpPr>
        <p:spPr>
          <a:xfrm>
            <a:off x="2264926" y="6211610"/>
            <a:ext cx="6124099" cy="1035487"/>
          </a:xfrm>
          <a:prstGeom prst="rect">
            <a:avLst/>
          </a:prstGeom>
          <a:noFill/>
          <a:ln/>
        </p:spPr>
        <p:txBody>
          <a:bodyPr wrap="square" rtlCol="0" anchor="t"/>
          <a:lstStyle/>
          <a:p>
            <a:pPr algn="l" indent="0" marL="0">
              <a:lnSpc>
                <a:spcPts val="2718"/>
              </a:lnSpc>
              <a:buNone/>
            </a:pPr>
            <a:r>
              <a:rPr lang="en-US" sz="1699" dirty="0">
                <a:solidFill>
                  <a:srgbClr val="DAD8E9"/>
                </a:solidFill>
                <a:latin typeface="Mukta" pitchFamily="34" charset="0"/>
                <a:ea typeface="Mukta" pitchFamily="34" charset="-122"/>
                <a:cs typeface="Mukta" pitchFamily="34" charset="-120"/>
              </a:rPr>
              <a:t>Dengan berisiko tinggi, Dika dan Sarah berhasil menghentikan rencana jahat perusahaan teknologi yang berusaha mengendalikan masa depan.</a:t>
            </a:r>
            <a:endParaRPr lang="en-US" sz="1699"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372201"/>
          </a:xfrm>
          <a:prstGeom prst="rect">
            <a:avLst/>
          </a:prstGeom>
        </p:spPr>
      </p:pic>
      <p:sp>
        <p:nvSpPr>
          <p:cNvPr id="5" name="Text 1"/>
          <p:cNvSpPr/>
          <p:nvPr/>
        </p:nvSpPr>
        <p:spPr>
          <a:xfrm>
            <a:off x="2707838" y="2895362"/>
            <a:ext cx="4217194" cy="527090"/>
          </a:xfrm>
          <a:prstGeom prst="rect">
            <a:avLst/>
          </a:prstGeom>
          <a:noFill/>
          <a:ln/>
        </p:spPr>
        <p:txBody>
          <a:bodyPr wrap="none" rtlCol="0" anchor="t"/>
          <a:lstStyle/>
          <a:p>
            <a:pPr indent="0" marL="0">
              <a:lnSpc>
                <a:spcPts val="4151"/>
              </a:lnSpc>
              <a:buNone/>
            </a:pPr>
            <a:r>
              <a:rPr lang="en-US" sz="3321" dirty="0">
                <a:solidFill>
                  <a:srgbClr val="C6BFEE"/>
                </a:solidFill>
                <a:latin typeface="Prompt" pitchFamily="34" charset="0"/>
                <a:ea typeface="Prompt" pitchFamily="34" charset="-122"/>
                <a:cs typeface="Prompt" pitchFamily="34" charset="-120"/>
              </a:rPr>
              <a:t>Adegan Kunci</a:t>
            </a:r>
            <a:endParaRPr lang="en-US" sz="3321" dirty="0"/>
          </a:p>
        </p:txBody>
      </p:sp>
      <p:pic>
        <p:nvPicPr>
          <p:cNvPr id="6" name="Image 2" descr="preencoded.png">    </p:cNvPr>
          <p:cNvPicPr>
            <a:picLocks noChangeAspect="1"/>
          </p:cNvPicPr>
          <p:nvPr/>
        </p:nvPicPr>
        <p:blipFill>
          <a:blip r:embed="rId3"/>
          <a:stretch>
            <a:fillRect/>
          </a:stretch>
        </p:blipFill>
        <p:spPr>
          <a:xfrm>
            <a:off x="2707838" y="3707011"/>
            <a:ext cx="2303621" cy="759023"/>
          </a:xfrm>
          <a:prstGeom prst="rect">
            <a:avLst/>
          </a:prstGeom>
        </p:spPr>
      </p:pic>
      <p:sp>
        <p:nvSpPr>
          <p:cNvPr id="7" name="Text 2"/>
          <p:cNvSpPr/>
          <p:nvPr/>
        </p:nvSpPr>
        <p:spPr>
          <a:xfrm>
            <a:off x="2897505" y="4750594"/>
            <a:ext cx="1924288" cy="526971"/>
          </a:xfrm>
          <a:prstGeom prst="rect">
            <a:avLst/>
          </a:prstGeom>
          <a:noFill/>
          <a:ln/>
        </p:spPr>
        <p:txBody>
          <a:bodyPr wrap="square" rtlCol="0" anchor="t"/>
          <a:lstStyle/>
          <a:p>
            <a:pPr algn="l" indent="0" marL="0">
              <a:lnSpc>
                <a:spcPts val="2075"/>
              </a:lnSpc>
              <a:buNone/>
            </a:pPr>
            <a:r>
              <a:rPr lang="en-US" sz="1660" dirty="0">
                <a:solidFill>
                  <a:srgbClr val="DAD8E9"/>
                </a:solidFill>
                <a:latin typeface="Prompt" pitchFamily="34" charset="0"/>
                <a:ea typeface="Prompt" pitchFamily="34" charset="-122"/>
                <a:cs typeface="Prompt" pitchFamily="34" charset="-120"/>
              </a:rPr>
              <a:t>Penemuan Perangkat</a:t>
            </a:r>
            <a:endParaRPr lang="en-US" sz="1660" dirty="0"/>
          </a:p>
        </p:txBody>
      </p:sp>
      <p:sp>
        <p:nvSpPr>
          <p:cNvPr id="8" name="Text 3"/>
          <p:cNvSpPr/>
          <p:nvPr/>
        </p:nvSpPr>
        <p:spPr>
          <a:xfrm>
            <a:off x="2897505" y="5391388"/>
            <a:ext cx="1924288" cy="1821656"/>
          </a:xfrm>
          <a:prstGeom prst="rect">
            <a:avLst/>
          </a:prstGeom>
          <a:noFill/>
          <a:ln/>
        </p:spPr>
        <p:txBody>
          <a:bodyPr wrap="square" rtlCol="0" anchor="t"/>
          <a:lstStyle/>
          <a:p>
            <a:pPr algn="l" indent="0" marL="0">
              <a:lnSpc>
                <a:spcPts val="2391"/>
              </a:lnSpc>
              <a:buNone/>
            </a:pPr>
            <a:r>
              <a:rPr lang="en-US" sz="1494" dirty="0">
                <a:solidFill>
                  <a:srgbClr val="DAD8E9"/>
                </a:solidFill>
                <a:latin typeface="Mukta" pitchFamily="34" charset="0"/>
                <a:ea typeface="Mukta" pitchFamily="34" charset="-122"/>
                <a:cs typeface="Mukta" pitchFamily="34" charset="-120"/>
              </a:rPr>
              <a:t>Dika menemukan perangkat aneh di toko barang antik, yang konon dapat menghubungkan masa depan.</a:t>
            </a:r>
            <a:endParaRPr lang="en-US" sz="1494" dirty="0"/>
          </a:p>
        </p:txBody>
      </p:sp>
      <p:pic>
        <p:nvPicPr>
          <p:cNvPr id="9" name="Image 3" descr="preencoded.png">    </p:cNvPr>
          <p:cNvPicPr>
            <a:picLocks noChangeAspect="1"/>
          </p:cNvPicPr>
          <p:nvPr/>
        </p:nvPicPr>
        <p:blipFill>
          <a:blip r:embed="rId4"/>
          <a:stretch>
            <a:fillRect/>
          </a:stretch>
        </p:blipFill>
        <p:spPr>
          <a:xfrm>
            <a:off x="5011460" y="3707011"/>
            <a:ext cx="2303740" cy="759023"/>
          </a:xfrm>
          <a:prstGeom prst="rect">
            <a:avLst/>
          </a:prstGeom>
        </p:spPr>
      </p:pic>
      <p:sp>
        <p:nvSpPr>
          <p:cNvPr id="10" name="Text 4"/>
          <p:cNvSpPr/>
          <p:nvPr/>
        </p:nvSpPr>
        <p:spPr>
          <a:xfrm>
            <a:off x="5201126" y="4750594"/>
            <a:ext cx="1924407" cy="526971"/>
          </a:xfrm>
          <a:prstGeom prst="rect">
            <a:avLst/>
          </a:prstGeom>
          <a:noFill/>
          <a:ln/>
        </p:spPr>
        <p:txBody>
          <a:bodyPr wrap="square" rtlCol="0" anchor="t"/>
          <a:lstStyle/>
          <a:p>
            <a:pPr algn="l" indent="0" marL="0">
              <a:lnSpc>
                <a:spcPts val="2075"/>
              </a:lnSpc>
              <a:buNone/>
            </a:pPr>
            <a:r>
              <a:rPr lang="en-US" sz="1660" dirty="0">
                <a:solidFill>
                  <a:srgbClr val="DAD8E9"/>
                </a:solidFill>
                <a:latin typeface="Prompt" pitchFamily="34" charset="0"/>
                <a:ea typeface="Prompt" pitchFamily="34" charset="-122"/>
                <a:cs typeface="Prompt" pitchFamily="34" charset="-120"/>
              </a:rPr>
              <a:t>Pesan dari Masa Depan</a:t>
            </a:r>
            <a:endParaRPr lang="en-US" sz="1660" dirty="0"/>
          </a:p>
        </p:txBody>
      </p:sp>
      <p:sp>
        <p:nvSpPr>
          <p:cNvPr id="11" name="Text 5"/>
          <p:cNvSpPr/>
          <p:nvPr/>
        </p:nvSpPr>
        <p:spPr>
          <a:xfrm>
            <a:off x="5201126" y="5391388"/>
            <a:ext cx="1924407" cy="1821656"/>
          </a:xfrm>
          <a:prstGeom prst="rect">
            <a:avLst/>
          </a:prstGeom>
          <a:noFill/>
          <a:ln/>
        </p:spPr>
        <p:txBody>
          <a:bodyPr wrap="square" rtlCol="0" anchor="t"/>
          <a:lstStyle/>
          <a:p>
            <a:pPr algn="l" indent="0" marL="0">
              <a:lnSpc>
                <a:spcPts val="2391"/>
              </a:lnSpc>
              <a:buNone/>
            </a:pPr>
            <a:r>
              <a:rPr lang="en-US" sz="1494" dirty="0">
                <a:solidFill>
                  <a:srgbClr val="DAD8E9"/>
                </a:solidFill>
                <a:latin typeface="Mukta" pitchFamily="34" charset="0"/>
                <a:ea typeface="Mukta" pitchFamily="34" charset="-122"/>
                <a:cs typeface="Mukta" pitchFamily="34" charset="-120"/>
              </a:rPr>
              <a:t>Dika dan Sarah mengaktifkan perangkat itu dan menerima pesan-pesan yang memberikan petunjuk akan konspirasi.</a:t>
            </a:r>
            <a:endParaRPr lang="en-US" sz="1494" dirty="0"/>
          </a:p>
        </p:txBody>
      </p:sp>
      <p:pic>
        <p:nvPicPr>
          <p:cNvPr id="12" name="Image 4" descr="preencoded.png">    </p:cNvPr>
          <p:cNvPicPr>
            <a:picLocks noChangeAspect="1"/>
          </p:cNvPicPr>
          <p:nvPr/>
        </p:nvPicPr>
        <p:blipFill>
          <a:blip r:embed="rId5"/>
          <a:stretch>
            <a:fillRect/>
          </a:stretch>
        </p:blipFill>
        <p:spPr>
          <a:xfrm>
            <a:off x="7315200" y="3707011"/>
            <a:ext cx="2303621" cy="759023"/>
          </a:xfrm>
          <a:prstGeom prst="rect">
            <a:avLst/>
          </a:prstGeom>
        </p:spPr>
      </p:pic>
      <p:sp>
        <p:nvSpPr>
          <p:cNvPr id="13" name="Text 6"/>
          <p:cNvSpPr/>
          <p:nvPr/>
        </p:nvSpPr>
        <p:spPr>
          <a:xfrm>
            <a:off x="7504867" y="4750594"/>
            <a:ext cx="1924288" cy="526971"/>
          </a:xfrm>
          <a:prstGeom prst="rect">
            <a:avLst/>
          </a:prstGeom>
          <a:noFill/>
          <a:ln/>
        </p:spPr>
        <p:txBody>
          <a:bodyPr wrap="square" rtlCol="0" anchor="t"/>
          <a:lstStyle/>
          <a:p>
            <a:pPr algn="l" indent="0" marL="0">
              <a:lnSpc>
                <a:spcPts val="2075"/>
              </a:lnSpc>
              <a:buNone/>
            </a:pPr>
            <a:r>
              <a:rPr lang="en-US" sz="1660" dirty="0">
                <a:solidFill>
                  <a:srgbClr val="DAD8E9"/>
                </a:solidFill>
                <a:latin typeface="Prompt" pitchFamily="34" charset="0"/>
                <a:ea typeface="Prompt" pitchFamily="34" charset="-122"/>
                <a:cs typeface="Prompt" pitchFamily="34" charset="-120"/>
              </a:rPr>
              <a:t>Pengungkapan Konspirasi</a:t>
            </a:r>
            <a:endParaRPr lang="en-US" sz="1660" dirty="0"/>
          </a:p>
        </p:txBody>
      </p:sp>
      <p:sp>
        <p:nvSpPr>
          <p:cNvPr id="14" name="Text 7"/>
          <p:cNvSpPr/>
          <p:nvPr/>
        </p:nvSpPr>
        <p:spPr>
          <a:xfrm>
            <a:off x="7504867" y="5391388"/>
            <a:ext cx="1924288" cy="2125266"/>
          </a:xfrm>
          <a:prstGeom prst="rect">
            <a:avLst/>
          </a:prstGeom>
          <a:noFill/>
          <a:ln/>
        </p:spPr>
        <p:txBody>
          <a:bodyPr wrap="square" rtlCol="0" anchor="t"/>
          <a:lstStyle/>
          <a:p>
            <a:pPr algn="l" indent="0" marL="0">
              <a:lnSpc>
                <a:spcPts val="2391"/>
              </a:lnSpc>
              <a:buNone/>
            </a:pPr>
            <a:r>
              <a:rPr lang="en-US" sz="1494" dirty="0">
                <a:solidFill>
                  <a:srgbClr val="DAD8E9"/>
                </a:solidFill>
                <a:latin typeface="Mukta" pitchFamily="34" charset="0"/>
                <a:ea typeface="Mukta" pitchFamily="34" charset="-122"/>
                <a:cs typeface="Mukta" pitchFamily="34" charset="-120"/>
              </a:rPr>
              <a:t>Mengikuti pesan-pesan tersebut, mereka menemukan rencana jahat perusahaan teknologi yang ingin mengendalikan masa depan.</a:t>
            </a:r>
            <a:endParaRPr lang="en-US" sz="1494" dirty="0"/>
          </a:p>
        </p:txBody>
      </p:sp>
      <p:pic>
        <p:nvPicPr>
          <p:cNvPr id="15" name="Image 5" descr="preencoded.png">    </p:cNvPr>
          <p:cNvPicPr>
            <a:picLocks noChangeAspect="1"/>
          </p:cNvPicPr>
          <p:nvPr/>
        </p:nvPicPr>
        <p:blipFill>
          <a:blip r:embed="rId6"/>
          <a:stretch>
            <a:fillRect/>
          </a:stretch>
        </p:blipFill>
        <p:spPr>
          <a:xfrm>
            <a:off x="9618821" y="3707011"/>
            <a:ext cx="2303740" cy="759023"/>
          </a:xfrm>
          <a:prstGeom prst="rect">
            <a:avLst/>
          </a:prstGeom>
        </p:spPr>
      </p:pic>
      <p:sp>
        <p:nvSpPr>
          <p:cNvPr id="16" name="Text 8"/>
          <p:cNvSpPr/>
          <p:nvPr/>
        </p:nvSpPr>
        <p:spPr>
          <a:xfrm>
            <a:off x="9808488" y="4750594"/>
            <a:ext cx="1924407" cy="526971"/>
          </a:xfrm>
          <a:prstGeom prst="rect">
            <a:avLst/>
          </a:prstGeom>
          <a:noFill/>
          <a:ln/>
        </p:spPr>
        <p:txBody>
          <a:bodyPr wrap="square" rtlCol="0" anchor="t"/>
          <a:lstStyle/>
          <a:p>
            <a:pPr algn="l" indent="0" marL="0">
              <a:lnSpc>
                <a:spcPts val="2075"/>
              </a:lnSpc>
              <a:buNone/>
            </a:pPr>
            <a:r>
              <a:rPr lang="en-US" sz="1660" dirty="0">
                <a:solidFill>
                  <a:srgbClr val="DAD8E9"/>
                </a:solidFill>
                <a:latin typeface="Prompt" pitchFamily="34" charset="0"/>
                <a:ea typeface="Prompt" pitchFamily="34" charset="-122"/>
                <a:cs typeface="Prompt" pitchFamily="34" charset="-120"/>
              </a:rPr>
              <a:t>Penghentian Rencana Jahat</a:t>
            </a:r>
            <a:endParaRPr lang="en-US" sz="1660" dirty="0"/>
          </a:p>
        </p:txBody>
      </p:sp>
      <p:sp>
        <p:nvSpPr>
          <p:cNvPr id="17" name="Text 9"/>
          <p:cNvSpPr/>
          <p:nvPr/>
        </p:nvSpPr>
        <p:spPr>
          <a:xfrm>
            <a:off x="9808488" y="5391388"/>
            <a:ext cx="1924407" cy="1518047"/>
          </a:xfrm>
          <a:prstGeom prst="rect">
            <a:avLst/>
          </a:prstGeom>
          <a:noFill/>
          <a:ln/>
        </p:spPr>
        <p:txBody>
          <a:bodyPr wrap="square" rtlCol="0" anchor="t"/>
          <a:lstStyle/>
          <a:p>
            <a:pPr algn="l" indent="0" marL="0">
              <a:lnSpc>
                <a:spcPts val="2391"/>
              </a:lnSpc>
              <a:buNone/>
            </a:pPr>
            <a:r>
              <a:rPr lang="en-US" sz="1494" dirty="0">
                <a:solidFill>
                  <a:srgbClr val="DAD8E9"/>
                </a:solidFill>
                <a:latin typeface="Mukta" pitchFamily="34" charset="0"/>
                <a:ea typeface="Mukta" pitchFamily="34" charset="-122"/>
                <a:cs typeface="Mukta" pitchFamily="34" charset="-120"/>
              </a:rPr>
              <a:t>Dengan risiko tinggi, Dika dan Sarah berhasil menghentikan rencana jahat tersebut dan mencegah bencana.</a:t>
            </a:r>
            <a:endParaRPr lang="en-US" sz="1494"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69200" y="2465427"/>
            <a:ext cx="4947880" cy="3298627"/>
          </a:xfrm>
          <a:prstGeom prst="rect">
            <a:avLst/>
          </a:prstGeom>
        </p:spPr>
      </p:pic>
      <p:sp>
        <p:nvSpPr>
          <p:cNvPr id="6" name="Text 1"/>
          <p:cNvSpPr/>
          <p:nvPr/>
        </p:nvSpPr>
        <p:spPr>
          <a:xfrm>
            <a:off x="6240185" y="949642"/>
            <a:ext cx="4786193" cy="598289"/>
          </a:xfrm>
          <a:prstGeom prst="rect">
            <a:avLst/>
          </a:prstGeom>
          <a:noFill/>
          <a:ln/>
        </p:spPr>
        <p:txBody>
          <a:bodyPr wrap="none" rtlCol="0" anchor="t"/>
          <a:lstStyle/>
          <a:p>
            <a:pPr indent="0" marL="0">
              <a:lnSpc>
                <a:spcPts val="4711"/>
              </a:lnSpc>
              <a:buNone/>
            </a:pPr>
            <a:r>
              <a:rPr lang="en-US" sz="3769" dirty="0">
                <a:solidFill>
                  <a:srgbClr val="C6BFEE"/>
                </a:solidFill>
                <a:latin typeface="Prompt" pitchFamily="34" charset="0"/>
                <a:ea typeface="Prompt" pitchFamily="34" charset="-122"/>
                <a:cs typeface="Prompt" pitchFamily="34" charset="-120"/>
              </a:rPr>
              <a:t>Contoh Dialog</a:t>
            </a:r>
            <a:endParaRPr lang="en-US" sz="3769" dirty="0"/>
          </a:p>
        </p:txBody>
      </p:sp>
      <p:sp>
        <p:nvSpPr>
          <p:cNvPr id="7" name="Shape 2"/>
          <p:cNvSpPr/>
          <p:nvPr/>
        </p:nvSpPr>
        <p:spPr>
          <a:xfrm>
            <a:off x="6240185" y="1870948"/>
            <a:ext cx="7636431" cy="2252305"/>
          </a:xfrm>
          <a:prstGeom prst="roundRect">
            <a:avLst>
              <a:gd name="adj" fmla="val 4016"/>
            </a:avLst>
          </a:prstGeom>
          <a:solidFill>
            <a:srgbClr val="542C49"/>
          </a:solidFill>
          <a:ln w="7620">
            <a:solidFill>
              <a:srgbClr val="6D4562"/>
            </a:solidFill>
            <a:prstDash val="solid"/>
          </a:ln>
        </p:spPr>
      </p:sp>
      <p:sp>
        <p:nvSpPr>
          <p:cNvPr id="8" name="Text 3"/>
          <p:cNvSpPr/>
          <p:nvPr/>
        </p:nvSpPr>
        <p:spPr>
          <a:xfrm>
            <a:off x="6463070" y="2093833"/>
            <a:ext cx="2453521" cy="299085"/>
          </a:xfrm>
          <a:prstGeom prst="rect">
            <a:avLst/>
          </a:prstGeom>
          <a:noFill/>
          <a:ln/>
        </p:spPr>
        <p:txBody>
          <a:bodyPr wrap="none" rtlCol="0" anchor="t"/>
          <a:lstStyle/>
          <a:p>
            <a:pPr indent="0" marL="0">
              <a:lnSpc>
                <a:spcPts val="2355"/>
              </a:lnSpc>
              <a:buNone/>
            </a:pPr>
            <a:r>
              <a:rPr lang="en-US" sz="1884" dirty="0">
                <a:solidFill>
                  <a:srgbClr val="DAD8E9"/>
                </a:solidFill>
                <a:latin typeface="Prompt" pitchFamily="34" charset="0"/>
                <a:ea typeface="Prompt" pitchFamily="34" charset="-122"/>
                <a:cs typeface="Prompt" pitchFamily="34" charset="-120"/>
              </a:rPr>
              <a:t>Penemuan Perangkat</a:t>
            </a:r>
            <a:endParaRPr lang="en-US" sz="1884" dirty="0"/>
          </a:p>
        </p:txBody>
      </p:sp>
      <p:sp>
        <p:nvSpPr>
          <p:cNvPr id="9" name="Text 4"/>
          <p:cNvSpPr/>
          <p:nvPr/>
        </p:nvSpPr>
        <p:spPr>
          <a:xfrm>
            <a:off x="6463070" y="2522101"/>
            <a:ext cx="7190661" cy="1378268"/>
          </a:xfrm>
          <a:prstGeom prst="rect">
            <a:avLst/>
          </a:prstGeom>
          <a:noFill/>
          <a:ln/>
        </p:spPr>
        <p:txBody>
          <a:bodyPr wrap="square" rtlCol="0" anchor="t"/>
          <a:lstStyle/>
          <a:p>
            <a:pPr indent="0" marL="0">
              <a:lnSpc>
                <a:spcPts val="2713"/>
              </a:lnSpc>
              <a:buNone/>
            </a:pPr>
            <a:r>
              <a:rPr lang="en-US" sz="1696" dirty="0">
                <a:solidFill>
                  <a:srgbClr val="DAD8E9"/>
                </a:solidFill>
                <a:latin typeface="Mukta" pitchFamily="34" charset="0"/>
                <a:ea typeface="Mukta" pitchFamily="34" charset="-122"/>
                <a:cs typeface="Mukta" pitchFamily="34" charset="-120"/>
              </a:rPr>
              <a:t>Pemilik Toko: "Itu perangkat yang menarik. Katanya bisa menghubungi masa depan."</a:t>
            </a:r>
            <a:pPr indent="0" marL="0">
              <a:lnSpc>
                <a:spcPts val="2713"/>
              </a:lnSpc>
              <a:buNone/>
            </a:pPr>
            <a:r>
              <a:rPr lang="en-US" sz="1696" dirty="0">
                <a:solidFill>
                  <a:srgbClr val="DAD8E9"/>
                </a:solidFill>
                <a:latin typeface="Mukta" pitchFamily="34" charset="0"/>
                <a:ea typeface="Mukta" pitchFamily="34" charset="-122"/>
                <a:cs typeface="Mukta" pitchFamily="34" charset="-120"/>
              </a:rPr>
              <a:t>
</a:t>
            </a:r>
            <a:pPr indent="0" marL="0">
              <a:lnSpc>
                <a:spcPts val="2713"/>
              </a:lnSpc>
              <a:buNone/>
            </a:pPr>
            <a:r>
              <a:rPr lang="en-US" sz="1696" dirty="0">
                <a:solidFill>
                  <a:srgbClr val="DAD8E9"/>
                </a:solidFill>
                <a:latin typeface="Mukta" pitchFamily="34" charset="0"/>
                <a:ea typeface="Mukta" pitchFamily="34" charset="-122"/>
                <a:cs typeface="Mukta" pitchFamily="34" charset="-120"/>
              </a:rPr>
              <a:t>Dika: "Berapa harganya?"</a:t>
            </a:r>
            <a:pPr indent="0" marL="0">
              <a:lnSpc>
                <a:spcPts val="2713"/>
              </a:lnSpc>
              <a:buNone/>
            </a:pPr>
            <a:r>
              <a:rPr lang="en-US" sz="1696" dirty="0">
                <a:solidFill>
                  <a:srgbClr val="DAD8E9"/>
                </a:solidFill>
                <a:latin typeface="Mukta" pitchFamily="34" charset="0"/>
                <a:ea typeface="Mukta" pitchFamily="34" charset="-122"/>
                <a:cs typeface="Mukta" pitchFamily="34" charset="-120"/>
              </a:rPr>
              <a:t>
</a:t>
            </a:r>
            <a:pPr indent="0" marL="0">
              <a:lnSpc>
                <a:spcPts val="2713"/>
              </a:lnSpc>
              <a:buNone/>
            </a:pPr>
            <a:r>
              <a:rPr lang="en-US" sz="1696" dirty="0">
                <a:solidFill>
                  <a:srgbClr val="DAD8E9"/>
                </a:solidFill>
                <a:latin typeface="Mukta" pitchFamily="34" charset="0"/>
                <a:ea typeface="Mukta" pitchFamily="34" charset="-122"/>
                <a:cs typeface="Mukta" pitchFamily="34" charset="-120"/>
              </a:rPr>
              <a:t>Pemilik Toko: "Untukmu, setengah harga. Tapi hati-hati, ini bukan mainan."</a:t>
            </a:r>
            <a:endParaRPr lang="en-US" sz="1696" dirty="0"/>
          </a:p>
        </p:txBody>
      </p:sp>
      <p:sp>
        <p:nvSpPr>
          <p:cNvPr id="10" name="Shape 5"/>
          <p:cNvSpPr/>
          <p:nvPr/>
        </p:nvSpPr>
        <p:spPr>
          <a:xfrm>
            <a:off x="6240185" y="4338518"/>
            <a:ext cx="7636431" cy="2941439"/>
          </a:xfrm>
          <a:prstGeom prst="roundRect">
            <a:avLst>
              <a:gd name="adj" fmla="val 3075"/>
            </a:avLst>
          </a:prstGeom>
          <a:solidFill>
            <a:srgbClr val="542C49"/>
          </a:solidFill>
          <a:ln w="7620">
            <a:solidFill>
              <a:srgbClr val="6D4562"/>
            </a:solidFill>
            <a:prstDash val="solid"/>
          </a:ln>
        </p:spPr>
      </p:sp>
      <p:sp>
        <p:nvSpPr>
          <p:cNvPr id="11" name="Text 6"/>
          <p:cNvSpPr/>
          <p:nvPr/>
        </p:nvSpPr>
        <p:spPr>
          <a:xfrm>
            <a:off x="6463070" y="4561403"/>
            <a:ext cx="2393037" cy="299085"/>
          </a:xfrm>
          <a:prstGeom prst="rect">
            <a:avLst/>
          </a:prstGeom>
          <a:noFill/>
          <a:ln/>
        </p:spPr>
        <p:txBody>
          <a:bodyPr wrap="none" rtlCol="0" anchor="t"/>
          <a:lstStyle/>
          <a:p>
            <a:pPr indent="0" marL="0">
              <a:lnSpc>
                <a:spcPts val="2355"/>
              </a:lnSpc>
              <a:buNone/>
            </a:pPr>
            <a:r>
              <a:rPr lang="en-US" sz="1884" dirty="0">
                <a:solidFill>
                  <a:srgbClr val="DAD8E9"/>
                </a:solidFill>
                <a:latin typeface="Prompt" pitchFamily="34" charset="0"/>
                <a:ea typeface="Prompt" pitchFamily="34" charset="-122"/>
                <a:cs typeface="Prompt" pitchFamily="34" charset="-120"/>
              </a:rPr>
              <a:t>Pesan Misterius</a:t>
            </a:r>
            <a:endParaRPr lang="en-US" sz="1884" dirty="0"/>
          </a:p>
        </p:txBody>
      </p:sp>
      <p:sp>
        <p:nvSpPr>
          <p:cNvPr id="12" name="Text 7"/>
          <p:cNvSpPr/>
          <p:nvPr/>
        </p:nvSpPr>
        <p:spPr>
          <a:xfrm>
            <a:off x="6463070" y="4989671"/>
            <a:ext cx="7190661" cy="2067401"/>
          </a:xfrm>
          <a:prstGeom prst="rect">
            <a:avLst/>
          </a:prstGeom>
          <a:noFill/>
          <a:ln/>
        </p:spPr>
        <p:txBody>
          <a:bodyPr wrap="square" rtlCol="0" anchor="t"/>
          <a:lstStyle/>
          <a:p>
            <a:pPr indent="0" marL="0">
              <a:lnSpc>
                <a:spcPts val="2713"/>
              </a:lnSpc>
              <a:buNone/>
            </a:pPr>
            <a:r>
              <a:rPr lang="en-US" sz="1696" dirty="0">
                <a:solidFill>
                  <a:srgbClr val="DAD8E9"/>
                </a:solidFill>
                <a:latin typeface="Mukta" pitchFamily="34" charset="0"/>
                <a:ea typeface="Mukta" pitchFamily="34" charset="-122"/>
                <a:cs typeface="Mukta" pitchFamily="34" charset="-120"/>
              </a:rPr>
              <a:t>Sarah: "Apa kau yakin ini bukan lelucon?"</a:t>
            </a:r>
            <a:pPr indent="0" marL="0">
              <a:lnSpc>
                <a:spcPts val="2713"/>
              </a:lnSpc>
              <a:buNone/>
            </a:pPr>
            <a:r>
              <a:rPr lang="en-US" sz="1696" dirty="0">
                <a:solidFill>
                  <a:srgbClr val="DAD8E9"/>
                </a:solidFill>
                <a:latin typeface="Mukta" pitchFamily="34" charset="0"/>
                <a:ea typeface="Mukta" pitchFamily="34" charset="-122"/>
                <a:cs typeface="Mukta" pitchFamily="34" charset="-120"/>
              </a:rPr>
              <a:t>
</a:t>
            </a:r>
            <a:pPr indent="0" marL="0">
              <a:lnSpc>
                <a:spcPts val="2713"/>
              </a:lnSpc>
              <a:buNone/>
            </a:pPr>
            <a:r>
              <a:rPr lang="en-US" sz="1696" dirty="0">
                <a:solidFill>
                  <a:srgbClr val="DAD8E9"/>
                </a:solidFill>
                <a:latin typeface="Mukta" pitchFamily="34" charset="0"/>
                <a:ea typeface="Mukta" pitchFamily="34" charset="-122"/>
                <a:cs typeface="Mukta" pitchFamily="34" charset="-120"/>
              </a:rPr>
              <a:t>Dika: "Kita lihat saja. Jika benar, ini akan menjadi penemuan terbesar kita."</a:t>
            </a:r>
            <a:pPr indent="0" marL="0">
              <a:lnSpc>
                <a:spcPts val="2713"/>
              </a:lnSpc>
              <a:buNone/>
            </a:pPr>
            <a:r>
              <a:rPr lang="en-US" sz="1696" dirty="0">
                <a:solidFill>
                  <a:srgbClr val="DAD8E9"/>
                </a:solidFill>
                <a:latin typeface="Mukta" pitchFamily="34" charset="0"/>
                <a:ea typeface="Mukta" pitchFamily="34" charset="-122"/>
                <a:cs typeface="Mukta" pitchFamily="34" charset="-120"/>
              </a:rPr>
              <a:t>
</a:t>
            </a:r>
            <a:pPr indent="0" marL="0">
              <a:lnSpc>
                <a:spcPts val="2713"/>
              </a:lnSpc>
              <a:buNone/>
            </a:pPr>
            <a:r>
              <a:rPr lang="en-US" sz="1696" dirty="0">
                <a:solidFill>
                  <a:srgbClr val="DAD8E9"/>
                </a:solidFill>
                <a:latin typeface="Mukta" pitchFamily="34" charset="0"/>
                <a:ea typeface="Mukta" pitchFamily="34" charset="-122"/>
                <a:cs typeface="Mukta" pitchFamily="34" charset="-120"/>
              </a:rPr>
              <a:t>(Perangkat menyala, layar menunjukkan pesan yang terputus-putus.)</a:t>
            </a:r>
            <a:pPr indent="0" marL="0">
              <a:lnSpc>
                <a:spcPts val="2713"/>
              </a:lnSpc>
              <a:buNone/>
            </a:pPr>
            <a:r>
              <a:rPr lang="en-US" sz="1696" dirty="0">
                <a:solidFill>
                  <a:srgbClr val="DAD8E9"/>
                </a:solidFill>
                <a:latin typeface="Mukta" pitchFamily="34" charset="0"/>
                <a:ea typeface="Mukta" pitchFamily="34" charset="-122"/>
                <a:cs typeface="Mukta" pitchFamily="34" charset="-120"/>
              </a:rPr>
              <a:t>
</a:t>
            </a:r>
            <a:pPr indent="0" marL="0">
              <a:lnSpc>
                <a:spcPts val="2713"/>
              </a:lnSpc>
              <a:buNone/>
            </a:pPr>
            <a:r>
              <a:rPr lang="en-US" sz="1696" dirty="0">
                <a:solidFill>
                  <a:srgbClr val="DAD8E9"/>
                </a:solidFill>
                <a:latin typeface="Mukta" pitchFamily="34" charset="0"/>
                <a:ea typeface="Mukta" pitchFamily="34" charset="-122"/>
                <a:cs typeface="Mukta" pitchFamily="34" charset="-120"/>
              </a:rPr>
              <a:t>Pesan: "Bencana... konspirasi... cegah..."</a:t>
            </a:r>
            <a:pPr indent="0" marL="0">
              <a:lnSpc>
                <a:spcPts val="2713"/>
              </a:lnSpc>
              <a:buNone/>
            </a:pPr>
            <a:r>
              <a:rPr lang="en-US" sz="1696" dirty="0">
                <a:solidFill>
                  <a:srgbClr val="DAD8E9"/>
                </a:solidFill>
                <a:latin typeface="Mukta" pitchFamily="34" charset="0"/>
                <a:ea typeface="Mukta" pitchFamily="34" charset="-122"/>
                <a:cs typeface="Mukta" pitchFamily="34" charset="-120"/>
              </a:rPr>
              <a:t>
</a:t>
            </a:r>
            <a:pPr indent="0" marL="0">
              <a:lnSpc>
                <a:spcPts val="2713"/>
              </a:lnSpc>
              <a:buNone/>
            </a:pPr>
            <a:r>
              <a:rPr lang="en-US" sz="1696" dirty="0">
                <a:solidFill>
                  <a:srgbClr val="DAD8E9"/>
                </a:solidFill>
                <a:latin typeface="Mukta" pitchFamily="34" charset="0"/>
                <a:ea typeface="Mukta" pitchFamily="34" charset="-122"/>
                <a:cs typeface="Mukta" pitchFamily="34" charset="-120"/>
              </a:rPr>
              <a:t>Sarah: "Apa maksudnya?"</a:t>
            </a:r>
            <a:pPr indent="0" marL="0">
              <a:lnSpc>
                <a:spcPts val="2713"/>
              </a:lnSpc>
              <a:buNone/>
            </a:pPr>
            <a:r>
              <a:rPr lang="en-US" sz="1696" dirty="0">
                <a:solidFill>
                  <a:srgbClr val="DAD8E9"/>
                </a:solidFill>
                <a:latin typeface="Mukta" pitchFamily="34" charset="0"/>
                <a:ea typeface="Mukta" pitchFamily="34" charset="-122"/>
                <a:cs typeface="Mukta" pitchFamily="34" charset="-120"/>
              </a:rPr>
              <a:t>
</a:t>
            </a:r>
            <a:pPr indent="0" marL="0">
              <a:lnSpc>
                <a:spcPts val="2713"/>
              </a:lnSpc>
              <a:buNone/>
            </a:pPr>
            <a:r>
              <a:rPr lang="en-US" sz="1696" dirty="0">
                <a:solidFill>
                  <a:srgbClr val="DAD8E9"/>
                </a:solidFill>
                <a:latin typeface="Mukta" pitchFamily="34" charset="0"/>
                <a:ea typeface="Mukta" pitchFamily="34" charset="-122"/>
                <a:cs typeface="Mukta" pitchFamily="34" charset="-120"/>
              </a:rPr>
              <a:t>Dika: "Kita harus mencari tahu."</a:t>
            </a:r>
            <a:endParaRPr lang="en-US" sz="1696"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630567"/>
          </a:xfrm>
          <a:prstGeom prst="rect">
            <a:avLst/>
          </a:prstGeom>
        </p:spPr>
      </p:pic>
      <p:sp>
        <p:nvSpPr>
          <p:cNvPr id="5" name="Text 1"/>
          <p:cNvSpPr/>
          <p:nvPr/>
        </p:nvSpPr>
        <p:spPr>
          <a:xfrm>
            <a:off x="2205990" y="3209449"/>
            <a:ext cx="5601414" cy="584597"/>
          </a:xfrm>
          <a:prstGeom prst="rect">
            <a:avLst/>
          </a:prstGeom>
          <a:noFill/>
          <a:ln/>
        </p:spPr>
        <p:txBody>
          <a:bodyPr wrap="none" rtlCol="0" anchor="t"/>
          <a:lstStyle/>
          <a:p>
            <a:pPr indent="0" marL="0">
              <a:lnSpc>
                <a:spcPts val="4603"/>
              </a:lnSpc>
              <a:buNone/>
            </a:pPr>
            <a:r>
              <a:rPr lang="en-US" sz="3682" dirty="0">
                <a:solidFill>
                  <a:srgbClr val="C6BFEE"/>
                </a:solidFill>
                <a:latin typeface="Prompt" pitchFamily="34" charset="0"/>
                <a:ea typeface="Prompt" pitchFamily="34" charset="-122"/>
                <a:cs typeface="Prompt" pitchFamily="34" charset="-120"/>
              </a:rPr>
              <a:t>Penyuntingan dan Revisi</a:t>
            </a:r>
            <a:endParaRPr lang="en-US" sz="3682" dirty="0"/>
          </a:p>
        </p:txBody>
      </p:sp>
      <p:sp>
        <p:nvSpPr>
          <p:cNvPr id="6" name="Shape 2"/>
          <p:cNvSpPr/>
          <p:nvPr/>
        </p:nvSpPr>
        <p:spPr>
          <a:xfrm>
            <a:off x="2205990" y="4346377"/>
            <a:ext cx="473393" cy="473393"/>
          </a:xfrm>
          <a:prstGeom prst="roundRect">
            <a:avLst>
              <a:gd name="adj" fmla="val 18671"/>
            </a:avLst>
          </a:prstGeom>
          <a:solidFill>
            <a:srgbClr val="542C49"/>
          </a:solidFill>
          <a:ln w="7620">
            <a:solidFill>
              <a:srgbClr val="6D4562"/>
            </a:solidFill>
            <a:prstDash val="solid"/>
          </a:ln>
        </p:spPr>
      </p:sp>
      <p:sp>
        <p:nvSpPr>
          <p:cNvPr id="7" name="Text 3"/>
          <p:cNvSpPr/>
          <p:nvPr/>
        </p:nvSpPr>
        <p:spPr>
          <a:xfrm>
            <a:off x="2390180" y="4442698"/>
            <a:ext cx="105013" cy="280630"/>
          </a:xfrm>
          <a:prstGeom prst="rect">
            <a:avLst/>
          </a:prstGeom>
          <a:noFill/>
          <a:ln/>
        </p:spPr>
        <p:txBody>
          <a:bodyPr wrap="none" rtlCol="0" anchor="t"/>
          <a:lstStyle/>
          <a:p>
            <a:pPr algn="ctr" indent="0" marL="0">
              <a:lnSpc>
                <a:spcPts val="2209"/>
              </a:lnSpc>
              <a:buNone/>
            </a:pPr>
            <a:r>
              <a:rPr lang="en-US" sz="2209" dirty="0">
                <a:solidFill>
                  <a:srgbClr val="DAD8E9"/>
                </a:solidFill>
                <a:latin typeface="Prompt" pitchFamily="34" charset="0"/>
                <a:ea typeface="Prompt" pitchFamily="34" charset="-122"/>
                <a:cs typeface="Prompt" pitchFamily="34" charset="-120"/>
              </a:rPr>
              <a:t>1</a:t>
            </a:r>
            <a:endParaRPr lang="en-US" sz="2209" dirty="0"/>
          </a:p>
        </p:txBody>
      </p:sp>
      <p:sp>
        <p:nvSpPr>
          <p:cNvPr id="8" name="Text 4"/>
          <p:cNvSpPr/>
          <p:nvPr/>
        </p:nvSpPr>
        <p:spPr>
          <a:xfrm>
            <a:off x="2889766" y="4346377"/>
            <a:ext cx="2850952" cy="292298"/>
          </a:xfrm>
          <a:prstGeom prst="rect">
            <a:avLst/>
          </a:prstGeom>
          <a:noFill/>
          <a:ln/>
        </p:spPr>
        <p:txBody>
          <a:bodyPr wrap="none" rtlCol="0" anchor="t"/>
          <a:lstStyle/>
          <a:p>
            <a:pPr indent="0" marL="0">
              <a:lnSpc>
                <a:spcPts val="2301"/>
              </a:lnSpc>
              <a:buNone/>
            </a:pPr>
            <a:r>
              <a:rPr lang="en-US" sz="1841" dirty="0">
                <a:solidFill>
                  <a:srgbClr val="DAD8E9"/>
                </a:solidFill>
                <a:latin typeface="Prompt" pitchFamily="34" charset="0"/>
                <a:ea typeface="Prompt" pitchFamily="34" charset="-122"/>
                <a:cs typeface="Prompt" pitchFamily="34" charset="-120"/>
              </a:rPr>
              <a:t>Baca Naskah Menyeluruh</a:t>
            </a:r>
            <a:endParaRPr lang="en-US" sz="1841" dirty="0"/>
          </a:p>
        </p:txBody>
      </p:sp>
      <p:sp>
        <p:nvSpPr>
          <p:cNvPr id="9" name="Text 5"/>
          <p:cNvSpPr/>
          <p:nvPr/>
        </p:nvSpPr>
        <p:spPr>
          <a:xfrm>
            <a:off x="2889766" y="4764881"/>
            <a:ext cx="4320302" cy="1010126"/>
          </a:xfrm>
          <a:prstGeom prst="rect">
            <a:avLst/>
          </a:prstGeom>
          <a:noFill/>
          <a:ln/>
        </p:spPr>
        <p:txBody>
          <a:bodyPr wrap="square" rtlCol="0" anchor="t"/>
          <a:lstStyle/>
          <a:p>
            <a:pPr indent="0" marL="0">
              <a:lnSpc>
                <a:spcPts val="2651"/>
              </a:lnSpc>
              <a:buNone/>
            </a:pPr>
            <a:r>
              <a:rPr lang="en-US" sz="1657" dirty="0">
                <a:solidFill>
                  <a:srgbClr val="DAD8E9"/>
                </a:solidFill>
                <a:latin typeface="Mukta" pitchFamily="34" charset="0"/>
                <a:ea typeface="Mukta" pitchFamily="34" charset="-122"/>
                <a:cs typeface="Mukta" pitchFamily="34" charset="-120"/>
              </a:rPr>
              <a:t>Bacalah naskah dari awal hingga akhir untuk memastikan alur cerita dan karakter berjalan dengan baik.</a:t>
            </a:r>
            <a:endParaRPr lang="en-US" sz="1657" dirty="0"/>
          </a:p>
        </p:txBody>
      </p:sp>
      <p:sp>
        <p:nvSpPr>
          <p:cNvPr id="10" name="Shape 6"/>
          <p:cNvSpPr/>
          <p:nvPr/>
        </p:nvSpPr>
        <p:spPr>
          <a:xfrm>
            <a:off x="7420451" y="4346377"/>
            <a:ext cx="473393" cy="473393"/>
          </a:xfrm>
          <a:prstGeom prst="roundRect">
            <a:avLst>
              <a:gd name="adj" fmla="val 18671"/>
            </a:avLst>
          </a:prstGeom>
          <a:solidFill>
            <a:srgbClr val="542C49"/>
          </a:solidFill>
          <a:ln w="7620">
            <a:solidFill>
              <a:srgbClr val="6D4562"/>
            </a:solidFill>
            <a:prstDash val="solid"/>
          </a:ln>
        </p:spPr>
      </p:sp>
      <p:sp>
        <p:nvSpPr>
          <p:cNvPr id="11" name="Text 7"/>
          <p:cNvSpPr/>
          <p:nvPr/>
        </p:nvSpPr>
        <p:spPr>
          <a:xfrm>
            <a:off x="7574994" y="4442698"/>
            <a:ext cx="164187" cy="280630"/>
          </a:xfrm>
          <a:prstGeom prst="rect">
            <a:avLst/>
          </a:prstGeom>
          <a:noFill/>
          <a:ln/>
        </p:spPr>
        <p:txBody>
          <a:bodyPr wrap="none" rtlCol="0" anchor="t"/>
          <a:lstStyle/>
          <a:p>
            <a:pPr algn="ctr" indent="0" marL="0">
              <a:lnSpc>
                <a:spcPts val="2209"/>
              </a:lnSpc>
              <a:buNone/>
            </a:pPr>
            <a:r>
              <a:rPr lang="en-US" sz="2209" dirty="0">
                <a:solidFill>
                  <a:srgbClr val="DAD8E9"/>
                </a:solidFill>
                <a:latin typeface="Prompt" pitchFamily="34" charset="0"/>
                <a:ea typeface="Prompt" pitchFamily="34" charset="-122"/>
                <a:cs typeface="Prompt" pitchFamily="34" charset="-120"/>
              </a:rPr>
              <a:t>2</a:t>
            </a:r>
            <a:endParaRPr lang="en-US" sz="2209" dirty="0"/>
          </a:p>
        </p:txBody>
      </p:sp>
      <p:sp>
        <p:nvSpPr>
          <p:cNvPr id="12" name="Text 8"/>
          <p:cNvSpPr/>
          <p:nvPr/>
        </p:nvSpPr>
        <p:spPr>
          <a:xfrm>
            <a:off x="8104227" y="4346377"/>
            <a:ext cx="2338268" cy="292298"/>
          </a:xfrm>
          <a:prstGeom prst="rect">
            <a:avLst/>
          </a:prstGeom>
          <a:noFill/>
          <a:ln/>
        </p:spPr>
        <p:txBody>
          <a:bodyPr wrap="none" rtlCol="0" anchor="t"/>
          <a:lstStyle/>
          <a:p>
            <a:pPr indent="0" marL="0">
              <a:lnSpc>
                <a:spcPts val="2301"/>
              </a:lnSpc>
              <a:buNone/>
            </a:pPr>
            <a:r>
              <a:rPr lang="en-US" sz="1841" dirty="0">
                <a:solidFill>
                  <a:srgbClr val="DAD8E9"/>
                </a:solidFill>
                <a:latin typeface="Prompt" pitchFamily="34" charset="0"/>
                <a:ea typeface="Prompt" pitchFamily="34" charset="-122"/>
                <a:cs typeface="Prompt" pitchFamily="34" charset="-120"/>
              </a:rPr>
              <a:t>Perbaiki Dialog</a:t>
            </a:r>
            <a:endParaRPr lang="en-US" sz="1841" dirty="0"/>
          </a:p>
        </p:txBody>
      </p:sp>
      <p:sp>
        <p:nvSpPr>
          <p:cNvPr id="13" name="Text 9"/>
          <p:cNvSpPr/>
          <p:nvPr/>
        </p:nvSpPr>
        <p:spPr>
          <a:xfrm>
            <a:off x="8104227" y="4764881"/>
            <a:ext cx="4320302" cy="673418"/>
          </a:xfrm>
          <a:prstGeom prst="rect">
            <a:avLst/>
          </a:prstGeom>
          <a:noFill/>
          <a:ln/>
        </p:spPr>
        <p:txBody>
          <a:bodyPr wrap="square" rtlCol="0" anchor="t"/>
          <a:lstStyle/>
          <a:p>
            <a:pPr indent="0" marL="0">
              <a:lnSpc>
                <a:spcPts val="2651"/>
              </a:lnSpc>
              <a:buNone/>
            </a:pPr>
            <a:r>
              <a:rPr lang="en-US" sz="1657" dirty="0">
                <a:solidFill>
                  <a:srgbClr val="DAD8E9"/>
                </a:solidFill>
                <a:latin typeface="Mukta" pitchFamily="34" charset="0"/>
                <a:ea typeface="Mukta" pitchFamily="34" charset="-122"/>
                <a:cs typeface="Mukta" pitchFamily="34" charset="-120"/>
              </a:rPr>
              <a:t>Identifikasi dialog yang terdengar kaku atau tidak alami, kemudian perbaiki agar lebih natural.</a:t>
            </a:r>
            <a:endParaRPr lang="en-US" sz="1657" dirty="0"/>
          </a:p>
        </p:txBody>
      </p:sp>
      <p:sp>
        <p:nvSpPr>
          <p:cNvPr id="14" name="Shape 10"/>
          <p:cNvSpPr/>
          <p:nvPr/>
        </p:nvSpPr>
        <p:spPr>
          <a:xfrm>
            <a:off x="2205990" y="6222087"/>
            <a:ext cx="473393" cy="473393"/>
          </a:xfrm>
          <a:prstGeom prst="roundRect">
            <a:avLst>
              <a:gd name="adj" fmla="val 18671"/>
            </a:avLst>
          </a:prstGeom>
          <a:solidFill>
            <a:srgbClr val="542C49"/>
          </a:solidFill>
          <a:ln w="7620">
            <a:solidFill>
              <a:srgbClr val="6D4562"/>
            </a:solidFill>
            <a:prstDash val="solid"/>
          </a:ln>
        </p:spPr>
      </p:sp>
      <p:sp>
        <p:nvSpPr>
          <p:cNvPr id="15" name="Text 11"/>
          <p:cNvSpPr/>
          <p:nvPr/>
        </p:nvSpPr>
        <p:spPr>
          <a:xfrm>
            <a:off x="2361248" y="6318409"/>
            <a:ext cx="162758" cy="280630"/>
          </a:xfrm>
          <a:prstGeom prst="rect">
            <a:avLst/>
          </a:prstGeom>
          <a:noFill/>
          <a:ln/>
        </p:spPr>
        <p:txBody>
          <a:bodyPr wrap="none" rtlCol="0" anchor="t"/>
          <a:lstStyle/>
          <a:p>
            <a:pPr algn="ctr" indent="0" marL="0">
              <a:lnSpc>
                <a:spcPts val="2209"/>
              </a:lnSpc>
              <a:buNone/>
            </a:pPr>
            <a:r>
              <a:rPr lang="en-US" sz="2209" dirty="0">
                <a:solidFill>
                  <a:srgbClr val="DAD8E9"/>
                </a:solidFill>
                <a:latin typeface="Prompt" pitchFamily="34" charset="0"/>
                <a:ea typeface="Prompt" pitchFamily="34" charset="-122"/>
                <a:cs typeface="Prompt" pitchFamily="34" charset="-120"/>
              </a:rPr>
              <a:t>3</a:t>
            </a:r>
            <a:endParaRPr lang="en-US" sz="2209" dirty="0"/>
          </a:p>
        </p:txBody>
      </p:sp>
      <p:sp>
        <p:nvSpPr>
          <p:cNvPr id="16" name="Text 12"/>
          <p:cNvSpPr/>
          <p:nvPr/>
        </p:nvSpPr>
        <p:spPr>
          <a:xfrm>
            <a:off x="2889766" y="6222087"/>
            <a:ext cx="2365534" cy="292298"/>
          </a:xfrm>
          <a:prstGeom prst="rect">
            <a:avLst/>
          </a:prstGeom>
          <a:noFill/>
          <a:ln/>
        </p:spPr>
        <p:txBody>
          <a:bodyPr wrap="none" rtlCol="0" anchor="t"/>
          <a:lstStyle/>
          <a:p>
            <a:pPr indent="0" marL="0">
              <a:lnSpc>
                <a:spcPts val="2301"/>
              </a:lnSpc>
              <a:buNone/>
            </a:pPr>
            <a:r>
              <a:rPr lang="en-US" sz="1841" dirty="0">
                <a:solidFill>
                  <a:srgbClr val="DAD8E9"/>
                </a:solidFill>
                <a:latin typeface="Prompt" pitchFamily="34" charset="0"/>
                <a:ea typeface="Prompt" pitchFamily="34" charset="-122"/>
                <a:cs typeface="Prompt" pitchFamily="34" charset="-120"/>
              </a:rPr>
              <a:t>Tambah Detail Visual</a:t>
            </a:r>
            <a:endParaRPr lang="en-US" sz="1841" dirty="0"/>
          </a:p>
        </p:txBody>
      </p:sp>
      <p:sp>
        <p:nvSpPr>
          <p:cNvPr id="17" name="Text 13"/>
          <p:cNvSpPr/>
          <p:nvPr/>
        </p:nvSpPr>
        <p:spPr>
          <a:xfrm>
            <a:off x="2889766" y="6640592"/>
            <a:ext cx="4320302" cy="1010126"/>
          </a:xfrm>
          <a:prstGeom prst="rect">
            <a:avLst/>
          </a:prstGeom>
          <a:noFill/>
          <a:ln/>
        </p:spPr>
        <p:txBody>
          <a:bodyPr wrap="square" rtlCol="0" anchor="t"/>
          <a:lstStyle/>
          <a:p>
            <a:pPr indent="0" marL="0">
              <a:lnSpc>
                <a:spcPts val="2651"/>
              </a:lnSpc>
              <a:buNone/>
            </a:pPr>
            <a:r>
              <a:rPr lang="en-US" sz="1657" dirty="0">
                <a:solidFill>
                  <a:srgbClr val="DAD8E9"/>
                </a:solidFill>
                <a:latin typeface="Mukta" pitchFamily="34" charset="0"/>
                <a:ea typeface="Mukta" pitchFamily="34" charset="-122"/>
                <a:cs typeface="Mukta" pitchFamily="34" charset="-120"/>
              </a:rPr>
              <a:t>Uraikan deskripsi visual untuk setiap adegan agar pembaca dapat dengan mudah membayangkan aksi dan setting.</a:t>
            </a:r>
            <a:endParaRPr lang="en-US" sz="1657" dirty="0"/>
          </a:p>
        </p:txBody>
      </p:sp>
      <p:sp>
        <p:nvSpPr>
          <p:cNvPr id="18" name="Shape 14"/>
          <p:cNvSpPr/>
          <p:nvPr/>
        </p:nvSpPr>
        <p:spPr>
          <a:xfrm>
            <a:off x="7420451" y="6222087"/>
            <a:ext cx="473393" cy="473393"/>
          </a:xfrm>
          <a:prstGeom prst="roundRect">
            <a:avLst>
              <a:gd name="adj" fmla="val 18671"/>
            </a:avLst>
          </a:prstGeom>
          <a:solidFill>
            <a:srgbClr val="542C49"/>
          </a:solidFill>
          <a:ln w="7620">
            <a:solidFill>
              <a:srgbClr val="6D4562"/>
            </a:solidFill>
            <a:prstDash val="solid"/>
          </a:ln>
        </p:spPr>
      </p:sp>
      <p:sp>
        <p:nvSpPr>
          <p:cNvPr id="19" name="Text 15"/>
          <p:cNvSpPr/>
          <p:nvPr/>
        </p:nvSpPr>
        <p:spPr>
          <a:xfrm>
            <a:off x="7571661" y="6318409"/>
            <a:ext cx="170855" cy="280630"/>
          </a:xfrm>
          <a:prstGeom prst="rect">
            <a:avLst/>
          </a:prstGeom>
          <a:noFill/>
          <a:ln/>
        </p:spPr>
        <p:txBody>
          <a:bodyPr wrap="none" rtlCol="0" anchor="t"/>
          <a:lstStyle/>
          <a:p>
            <a:pPr algn="ctr" indent="0" marL="0">
              <a:lnSpc>
                <a:spcPts val="2209"/>
              </a:lnSpc>
              <a:buNone/>
            </a:pPr>
            <a:r>
              <a:rPr lang="en-US" sz="2209" dirty="0">
                <a:solidFill>
                  <a:srgbClr val="DAD8E9"/>
                </a:solidFill>
                <a:latin typeface="Prompt" pitchFamily="34" charset="0"/>
                <a:ea typeface="Prompt" pitchFamily="34" charset="-122"/>
                <a:cs typeface="Prompt" pitchFamily="34" charset="-120"/>
              </a:rPr>
              <a:t>4</a:t>
            </a:r>
            <a:endParaRPr lang="en-US" sz="2209" dirty="0"/>
          </a:p>
        </p:txBody>
      </p:sp>
      <p:sp>
        <p:nvSpPr>
          <p:cNvPr id="20" name="Text 16"/>
          <p:cNvSpPr/>
          <p:nvPr/>
        </p:nvSpPr>
        <p:spPr>
          <a:xfrm>
            <a:off x="8104227" y="6222087"/>
            <a:ext cx="2338268" cy="292298"/>
          </a:xfrm>
          <a:prstGeom prst="rect">
            <a:avLst/>
          </a:prstGeom>
          <a:noFill/>
          <a:ln/>
        </p:spPr>
        <p:txBody>
          <a:bodyPr wrap="none" rtlCol="0" anchor="t"/>
          <a:lstStyle/>
          <a:p>
            <a:pPr indent="0" marL="0">
              <a:lnSpc>
                <a:spcPts val="2301"/>
              </a:lnSpc>
              <a:buNone/>
            </a:pPr>
            <a:r>
              <a:rPr lang="en-US" sz="1841" dirty="0">
                <a:solidFill>
                  <a:srgbClr val="DAD8E9"/>
                </a:solidFill>
                <a:latin typeface="Prompt" pitchFamily="34" charset="0"/>
                <a:ea typeface="Prompt" pitchFamily="34" charset="-122"/>
                <a:cs typeface="Prompt" pitchFamily="34" charset="-120"/>
              </a:rPr>
              <a:t>Perkuat Alur Cerita</a:t>
            </a:r>
            <a:endParaRPr lang="en-US" sz="1841" dirty="0"/>
          </a:p>
        </p:txBody>
      </p:sp>
      <p:sp>
        <p:nvSpPr>
          <p:cNvPr id="21" name="Text 17"/>
          <p:cNvSpPr/>
          <p:nvPr/>
        </p:nvSpPr>
        <p:spPr>
          <a:xfrm>
            <a:off x="8104227" y="6640592"/>
            <a:ext cx="4320302" cy="673418"/>
          </a:xfrm>
          <a:prstGeom prst="rect">
            <a:avLst/>
          </a:prstGeom>
          <a:noFill/>
          <a:ln/>
        </p:spPr>
        <p:txBody>
          <a:bodyPr wrap="square" rtlCol="0" anchor="t"/>
          <a:lstStyle/>
          <a:p>
            <a:pPr indent="0" marL="0">
              <a:lnSpc>
                <a:spcPts val="2651"/>
              </a:lnSpc>
              <a:buNone/>
            </a:pPr>
            <a:r>
              <a:rPr lang="en-US" sz="1657" dirty="0">
                <a:solidFill>
                  <a:srgbClr val="DAD8E9"/>
                </a:solidFill>
                <a:latin typeface="Mukta" pitchFamily="34" charset="0"/>
                <a:ea typeface="Mukta" pitchFamily="34" charset="-122"/>
                <a:cs typeface="Mukta" pitchFamily="34" charset="-120"/>
              </a:rPr>
              <a:t>Pastikan setiap adegan mendukung alur cerita secara kohesif dan meningkatkan ketegangan.</a:t>
            </a:r>
            <a:endParaRPr lang="en-US" sz="1657"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1321356" y="1176576"/>
            <a:ext cx="5486400" cy="685800"/>
          </a:xfrm>
          <a:prstGeom prst="rect">
            <a:avLst/>
          </a:prstGeom>
          <a:noFill/>
          <a:ln/>
        </p:spPr>
        <p:txBody>
          <a:bodyPr wrap="none" rtlCol="0" anchor="t"/>
          <a:lstStyle/>
          <a:p>
            <a:pPr indent="0" marL="0">
              <a:lnSpc>
                <a:spcPts val="5400"/>
              </a:lnSpc>
              <a:buNone/>
            </a:pPr>
            <a:r>
              <a:rPr lang="en-US" sz="4320" dirty="0">
                <a:solidFill>
                  <a:srgbClr val="C6BFEE"/>
                </a:solidFill>
                <a:latin typeface="Prompt" pitchFamily="34" charset="0"/>
                <a:ea typeface="Prompt" pitchFamily="34" charset="-122"/>
                <a:cs typeface="Prompt" pitchFamily="34" charset="-120"/>
              </a:rPr>
              <a:t>Visualisasi</a:t>
            </a:r>
            <a:endParaRPr lang="en-US" sz="4320" dirty="0"/>
          </a:p>
        </p:txBody>
      </p:sp>
      <p:pic>
        <p:nvPicPr>
          <p:cNvPr id="5" name="Image 1" descr="preencoded.png">    </p:cNvPr>
          <p:cNvPicPr>
            <a:picLocks noChangeAspect="1"/>
          </p:cNvPicPr>
          <p:nvPr/>
        </p:nvPicPr>
        <p:blipFill>
          <a:blip r:embed="rId2"/>
          <a:stretch>
            <a:fillRect/>
          </a:stretch>
        </p:blipFill>
        <p:spPr>
          <a:xfrm>
            <a:off x="1321356" y="2356128"/>
            <a:ext cx="3749040" cy="2317075"/>
          </a:xfrm>
          <a:prstGeom prst="rect">
            <a:avLst/>
          </a:prstGeom>
        </p:spPr>
      </p:pic>
      <p:sp>
        <p:nvSpPr>
          <p:cNvPr id="6" name="Text 2"/>
          <p:cNvSpPr/>
          <p:nvPr/>
        </p:nvSpPr>
        <p:spPr>
          <a:xfrm>
            <a:off x="1321356" y="4981813"/>
            <a:ext cx="2743200" cy="342900"/>
          </a:xfrm>
          <a:prstGeom prst="rect">
            <a:avLst/>
          </a:prstGeom>
          <a:noFill/>
          <a:ln/>
        </p:spPr>
        <p:txBody>
          <a:bodyPr wrap="none" rtlCol="0" anchor="t"/>
          <a:lstStyle/>
          <a:p>
            <a:pPr algn="l" indent="0" marL="0">
              <a:lnSpc>
                <a:spcPts val="2700"/>
              </a:lnSpc>
              <a:buNone/>
            </a:pPr>
            <a:r>
              <a:rPr lang="en-US" sz="2160" dirty="0">
                <a:solidFill>
                  <a:srgbClr val="DAD8E9"/>
                </a:solidFill>
                <a:latin typeface="Prompt" pitchFamily="34" charset="0"/>
                <a:ea typeface="Prompt" pitchFamily="34" charset="-122"/>
                <a:cs typeface="Prompt" pitchFamily="34" charset="-120"/>
              </a:rPr>
              <a:t>Bayangkan Setting</a:t>
            </a:r>
            <a:endParaRPr lang="en-US" sz="2160" dirty="0"/>
          </a:p>
        </p:txBody>
      </p:sp>
      <p:sp>
        <p:nvSpPr>
          <p:cNvPr id="7" name="Text 3"/>
          <p:cNvSpPr/>
          <p:nvPr/>
        </p:nvSpPr>
        <p:spPr>
          <a:xfrm>
            <a:off x="1321356" y="5472827"/>
            <a:ext cx="3749040" cy="1580198"/>
          </a:xfrm>
          <a:prstGeom prst="rect">
            <a:avLst/>
          </a:prstGeom>
          <a:noFill/>
          <a:ln/>
        </p:spPr>
        <p:txBody>
          <a:bodyPr wrap="square" rtlCol="0" anchor="t"/>
          <a:lstStyle/>
          <a:p>
            <a:pPr algn="l" indent="0" marL="0">
              <a:lnSpc>
                <a:spcPts val="3110"/>
              </a:lnSpc>
              <a:buNone/>
            </a:pPr>
            <a:r>
              <a:rPr lang="en-US" sz="1944" dirty="0">
                <a:solidFill>
                  <a:srgbClr val="DAD8E9"/>
                </a:solidFill>
                <a:latin typeface="Mukta" pitchFamily="34" charset="0"/>
                <a:ea typeface="Mukta" pitchFamily="34" charset="-122"/>
                <a:cs typeface="Mukta" pitchFamily="34" charset="-120"/>
              </a:rPr>
              <a:t>Bayangkan latar belakang dan suasana setiap adegan secara jelas, dari ruang kerja Dika hingga pemandangan kota masa depan.</a:t>
            </a:r>
            <a:endParaRPr lang="en-US" sz="1944" dirty="0"/>
          </a:p>
        </p:txBody>
      </p:sp>
      <p:pic>
        <p:nvPicPr>
          <p:cNvPr id="8" name="Image 2" descr="preencoded.png">    </p:cNvPr>
          <p:cNvPicPr>
            <a:picLocks noChangeAspect="1"/>
          </p:cNvPicPr>
          <p:nvPr/>
        </p:nvPicPr>
        <p:blipFill>
          <a:blip r:embed="rId3"/>
          <a:stretch>
            <a:fillRect/>
          </a:stretch>
        </p:blipFill>
        <p:spPr>
          <a:xfrm>
            <a:off x="5440680" y="2356128"/>
            <a:ext cx="3749040" cy="2317075"/>
          </a:xfrm>
          <a:prstGeom prst="rect">
            <a:avLst/>
          </a:prstGeom>
        </p:spPr>
      </p:pic>
      <p:sp>
        <p:nvSpPr>
          <p:cNvPr id="9" name="Text 4"/>
          <p:cNvSpPr/>
          <p:nvPr/>
        </p:nvSpPr>
        <p:spPr>
          <a:xfrm>
            <a:off x="5440680" y="4981813"/>
            <a:ext cx="2743200" cy="342900"/>
          </a:xfrm>
          <a:prstGeom prst="rect">
            <a:avLst/>
          </a:prstGeom>
          <a:noFill/>
          <a:ln/>
        </p:spPr>
        <p:txBody>
          <a:bodyPr wrap="none" rtlCol="0" anchor="t"/>
          <a:lstStyle/>
          <a:p>
            <a:pPr algn="l" indent="0" marL="0">
              <a:lnSpc>
                <a:spcPts val="2700"/>
              </a:lnSpc>
              <a:buNone/>
            </a:pPr>
            <a:r>
              <a:rPr lang="en-US" sz="2160" dirty="0">
                <a:solidFill>
                  <a:srgbClr val="DAD8E9"/>
                </a:solidFill>
                <a:latin typeface="Prompt" pitchFamily="34" charset="0"/>
                <a:ea typeface="Prompt" pitchFamily="34" charset="-122"/>
                <a:cs typeface="Prompt" pitchFamily="34" charset="-120"/>
              </a:rPr>
              <a:t>Visualisasi Aksi</a:t>
            </a:r>
            <a:endParaRPr lang="en-US" sz="2160" dirty="0"/>
          </a:p>
        </p:txBody>
      </p:sp>
      <p:sp>
        <p:nvSpPr>
          <p:cNvPr id="10" name="Text 5"/>
          <p:cNvSpPr/>
          <p:nvPr/>
        </p:nvSpPr>
        <p:spPr>
          <a:xfrm>
            <a:off x="5440680" y="5472827"/>
            <a:ext cx="3749040" cy="1580198"/>
          </a:xfrm>
          <a:prstGeom prst="rect">
            <a:avLst/>
          </a:prstGeom>
          <a:noFill/>
          <a:ln/>
        </p:spPr>
        <p:txBody>
          <a:bodyPr wrap="square" rtlCol="0" anchor="t"/>
          <a:lstStyle/>
          <a:p>
            <a:pPr algn="l" indent="0" marL="0">
              <a:lnSpc>
                <a:spcPts val="3110"/>
              </a:lnSpc>
              <a:buNone/>
            </a:pPr>
            <a:r>
              <a:rPr lang="en-US" sz="1944" dirty="0">
                <a:solidFill>
                  <a:srgbClr val="DAD8E9"/>
                </a:solidFill>
                <a:latin typeface="Mukta" pitchFamily="34" charset="0"/>
                <a:ea typeface="Mukta" pitchFamily="34" charset="-122"/>
                <a:cs typeface="Mukta" pitchFamily="34" charset="-120"/>
              </a:rPr>
              <a:t>Gambarkan pergerakan dan ekspresi karakter secara hidup, agar pembaca dapat melihat adegan-adegan penting dengan jelas.</a:t>
            </a:r>
            <a:endParaRPr lang="en-US" sz="1944" dirty="0"/>
          </a:p>
        </p:txBody>
      </p:sp>
      <p:pic>
        <p:nvPicPr>
          <p:cNvPr id="11" name="Image 3" descr="preencoded.png">    </p:cNvPr>
          <p:cNvPicPr>
            <a:picLocks noChangeAspect="1"/>
          </p:cNvPicPr>
          <p:nvPr/>
        </p:nvPicPr>
        <p:blipFill>
          <a:blip r:embed="rId4"/>
          <a:stretch>
            <a:fillRect/>
          </a:stretch>
        </p:blipFill>
        <p:spPr>
          <a:xfrm>
            <a:off x="9560004" y="2356128"/>
            <a:ext cx="3749040" cy="2317075"/>
          </a:xfrm>
          <a:prstGeom prst="rect">
            <a:avLst/>
          </a:prstGeom>
        </p:spPr>
      </p:pic>
      <p:sp>
        <p:nvSpPr>
          <p:cNvPr id="12" name="Text 6"/>
          <p:cNvSpPr/>
          <p:nvPr/>
        </p:nvSpPr>
        <p:spPr>
          <a:xfrm>
            <a:off x="9560004" y="4981813"/>
            <a:ext cx="2743200" cy="342900"/>
          </a:xfrm>
          <a:prstGeom prst="rect">
            <a:avLst/>
          </a:prstGeom>
          <a:noFill/>
          <a:ln/>
        </p:spPr>
        <p:txBody>
          <a:bodyPr wrap="none" rtlCol="0" anchor="t"/>
          <a:lstStyle/>
          <a:p>
            <a:pPr algn="l" indent="0" marL="0">
              <a:lnSpc>
                <a:spcPts val="2700"/>
              </a:lnSpc>
              <a:buNone/>
            </a:pPr>
            <a:r>
              <a:rPr lang="en-US" sz="2160" dirty="0">
                <a:solidFill>
                  <a:srgbClr val="DAD8E9"/>
                </a:solidFill>
                <a:latin typeface="Prompt" pitchFamily="34" charset="0"/>
                <a:ea typeface="Prompt" pitchFamily="34" charset="-122"/>
                <a:cs typeface="Prompt" pitchFamily="34" charset="-120"/>
              </a:rPr>
              <a:t>Storyboard</a:t>
            </a:r>
            <a:endParaRPr lang="en-US" sz="2160" dirty="0"/>
          </a:p>
        </p:txBody>
      </p:sp>
      <p:sp>
        <p:nvSpPr>
          <p:cNvPr id="13" name="Text 7"/>
          <p:cNvSpPr/>
          <p:nvPr/>
        </p:nvSpPr>
        <p:spPr>
          <a:xfrm>
            <a:off x="9560004" y="5472827"/>
            <a:ext cx="3749040" cy="1580198"/>
          </a:xfrm>
          <a:prstGeom prst="rect">
            <a:avLst/>
          </a:prstGeom>
          <a:noFill/>
          <a:ln/>
        </p:spPr>
        <p:txBody>
          <a:bodyPr wrap="square" rtlCol="0" anchor="t"/>
          <a:lstStyle/>
          <a:p>
            <a:pPr algn="l" indent="0" marL="0">
              <a:lnSpc>
                <a:spcPts val="3110"/>
              </a:lnSpc>
              <a:buNone/>
            </a:pPr>
            <a:r>
              <a:rPr lang="en-US" sz="1944" dirty="0">
                <a:solidFill>
                  <a:srgbClr val="DAD8E9"/>
                </a:solidFill>
                <a:latin typeface="Mukta" pitchFamily="34" charset="0"/>
                <a:ea typeface="Mukta" pitchFamily="34" charset="-122"/>
                <a:cs typeface="Mukta" pitchFamily="34" charset="-120"/>
              </a:rPr>
              <a:t>Buat storyboard untuk merencanakan setiap adegan, dari sudut pandang kamera hingga komposisi yang menarik.</a:t>
            </a:r>
            <a:endParaRPr lang="en-US" sz="1944"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64623" y="2430899"/>
            <a:ext cx="5045154" cy="3367683"/>
          </a:xfrm>
          <a:prstGeom prst="rect">
            <a:avLst/>
          </a:prstGeom>
        </p:spPr>
      </p:pic>
      <p:sp>
        <p:nvSpPr>
          <p:cNvPr id="6" name="Text 1"/>
          <p:cNvSpPr/>
          <p:nvPr/>
        </p:nvSpPr>
        <p:spPr>
          <a:xfrm>
            <a:off x="617577" y="908447"/>
            <a:ext cx="3921443" cy="490180"/>
          </a:xfrm>
          <a:prstGeom prst="rect">
            <a:avLst/>
          </a:prstGeom>
          <a:noFill/>
          <a:ln/>
        </p:spPr>
        <p:txBody>
          <a:bodyPr wrap="none" rtlCol="0" anchor="t"/>
          <a:lstStyle/>
          <a:p>
            <a:pPr indent="0" marL="0">
              <a:lnSpc>
                <a:spcPts val="3860"/>
              </a:lnSpc>
              <a:buNone/>
            </a:pPr>
            <a:r>
              <a:rPr lang="en-US" sz="3088" dirty="0">
                <a:solidFill>
                  <a:srgbClr val="C6BFEE"/>
                </a:solidFill>
                <a:latin typeface="Prompt" pitchFamily="34" charset="0"/>
                <a:ea typeface="Prompt" pitchFamily="34" charset="-122"/>
                <a:cs typeface="Prompt" pitchFamily="34" charset="-120"/>
              </a:rPr>
              <a:t>Kesimpulan</a:t>
            </a:r>
            <a:endParaRPr lang="en-US" sz="3088" dirty="0"/>
          </a:p>
        </p:txBody>
      </p:sp>
      <p:pic>
        <p:nvPicPr>
          <p:cNvPr id="7" name="Image 3" descr="preencoded.png">    </p:cNvPr>
          <p:cNvPicPr>
            <a:picLocks noChangeAspect="1"/>
          </p:cNvPicPr>
          <p:nvPr/>
        </p:nvPicPr>
        <p:blipFill>
          <a:blip r:embed="rId4"/>
          <a:stretch>
            <a:fillRect/>
          </a:stretch>
        </p:blipFill>
        <p:spPr>
          <a:xfrm>
            <a:off x="617577" y="1663303"/>
            <a:ext cx="441127" cy="441127"/>
          </a:xfrm>
          <a:prstGeom prst="rect">
            <a:avLst/>
          </a:prstGeom>
        </p:spPr>
      </p:pic>
      <p:sp>
        <p:nvSpPr>
          <p:cNvPr id="8" name="Text 2"/>
          <p:cNvSpPr/>
          <p:nvPr/>
        </p:nvSpPr>
        <p:spPr>
          <a:xfrm>
            <a:off x="617577" y="2280880"/>
            <a:ext cx="1960721" cy="245031"/>
          </a:xfrm>
          <a:prstGeom prst="rect">
            <a:avLst/>
          </a:prstGeom>
          <a:noFill/>
          <a:ln/>
        </p:spPr>
        <p:txBody>
          <a:bodyPr wrap="none" rtlCol="0" anchor="t"/>
          <a:lstStyle/>
          <a:p>
            <a:pPr algn="l" indent="0" marL="0">
              <a:lnSpc>
                <a:spcPts val="1930"/>
              </a:lnSpc>
              <a:buNone/>
            </a:pPr>
            <a:r>
              <a:rPr lang="en-US" sz="1544" dirty="0">
                <a:solidFill>
                  <a:srgbClr val="DAD8E9"/>
                </a:solidFill>
                <a:latin typeface="Prompt" pitchFamily="34" charset="0"/>
                <a:ea typeface="Prompt" pitchFamily="34" charset="-122"/>
                <a:cs typeface="Prompt" pitchFamily="34" charset="-120"/>
              </a:rPr>
              <a:t>Film Fiksi Ilmiah</a:t>
            </a:r>
            <a:endParaRPr lang="en-US" sz="1544" dirty="0"/>
          </a:p>
        </p:txBody>
      </p:sp>
      <p:sp>
        <p:nvSpPr>
          <p:cNvPr id="9" name="Text 3"/>
          <p:cNvSpPr/>
          <p:nvPr/>
        </p:nvSpPr>
        <p:spPr>
          <a:xfrm>
            <a:off x="617577" y="2631758"/>
            <a:ext cx="7908846" cy="564594"/>
          </a:xfrm>
          <a:prstGeom prst="rect">
            <a:avLst/>
          </a:prstGeom>
          <a:noFill/>
          <a:ln/>
        </p:spPr>
        <p:txBody>
          <a:bodyPr wrap="square" rtlCol="0" anchor="t"/>
          <a:lstStyle/>
          <a:p>
            <a:pPr algn="l" indent="0" marL="0">
              <a:lnSpc>
                <a:spcPts val="2223"/>
              </a:lnSpc>
              <a:buNone/>
            </a:pPr>
            <a:r>
              <a:rPr lang="en-US" sz="1389" dirty="0">
                <a:solidFill>
                  <a:srgbClr val="DAD8E9"/>
                </a:solidFill>
                <a:latin typeface="Mukta" pitchFamily="34" charset="0"/>
                <a:ea typeface="Mukta" pitchFamily="34" charset="-122"/>
                <a:cs typeface="Mukta" pitchFamily="34" charset="-120"/>
              </a:rPr>
              <a:t>Sinyal Masa Depan adalah sebuah film pendek bergenre fiksi ilmiah yang menceritakan petualangan dua anak muda menghadapi konspirasi teknologi di masa depan.</a:t>
            </a:r>
            <a:endParaRPr lang="en-US" sz="1389" dirty="0"/>
          </a:p>
        </p:txBody>
      </p:sp>
      <p:pic>
        <p:nvPicPr>
          <p:cNvPr id="10" name="Image 4" descr="preencoded.png">    </p:cNvPr>
          <p:cNvPicPr>
            <a:picLocks noChangeAspect="1"/>
          </p:cNvPicPr>
          <p:nvPr/>
        </p:nvPicPr>
        <p:blipFill>
          <a:blip r:embed="rId5"/>
          <a:stretch>
            <a:fillRect/>
          </a:stretch>
        </p:blipFill>
        <p:spPr>
          <a:xfrm>
            <a:off x="617577" y="3725704"/>
            <a:ext cx="441127" cy="441127"/>
          </a:xfrm>
          <a:prstGeom prst="rect">
            <a:avLst/>
          </a:prstGeom>
        </p:spPr>
      </p:pic>
      <p:sp>
        <p:nvSpPr>
          <p:cNvPr id="11" name="Text 4"/>
          <p:cNvSpPr/>
          <p:nvPr/>
        </p:nvSpPr>
        <p:spPr>
          <a:xfrm>
            <a:off x="617577" y="4343281"/>
            <a:ext cx="1960721" cy="245031"/>
          </a:xfrm>
          <a:prstGeom prst="rect">
            <a:avLst/>
          </a:prstGeom>
          <a:noFill/>
          <a:ln/>
        </p:spPr>
        <p:txBody>
          <a:bodyPr wrap="none" rtlCol="0" anchor="t"/>
          <a:lstStyle/>
          <a:p>
            <a:pPr algn="l" indent="0" marL="0">
              <a:lnSpc>
                <a:spcPts val="1930"/>
              </a:lnSpc>
              <a:buNone/>
            </a:pPr>
            <a:r>
              <a:rPr lang="en-US" sz="1544" dirty="0">
                <a:solidFill>
                  <a:srgbClr val="DAD8E9"/>
                </a:solidFill>
                <a:latin typeface="Prompt" pitchFamily="34" charset="0"/>
                <a:ea typeface="Prompt" pitchFamily="34" charset="-122"/>
                <a:cs typeface="Prompt" pitchFamily="34" charset="-120"/>
              </a:rPr>
              <a:t>Tema Teknologi</a:t>
            </a:r>
            <a:endParaRPr lang="en-US" sz="1544" dirty="0"/>
          </a:p>
        </p:txBody>
      </p:sp>
      <p:sp>
        <p:nvSpPr>
          <p:cNvPr id="12" name="Text 5"/>
          <p:cNvSpPr/>
          <p:nvPr/>
        </p:nvSpPr>
        <p:spPr>
          <a:xfrm>
            <a:off x="617577" y="4694158"/>
            <a:ext cx="7908846" cy="564594"/>
          </a:xfrm>
          <a:prstGeom prst="rect">
            <a:avLst/>
          </a:prstGeom>
          <a:noFill/>
          <a:ln/>
        </p:spPr>
        <p:txBody>
          <a:bodyPr wrap="square" rtlCol="0" anchor="t"/>
          <a:lstStyle/>
          <a:p>
            <a:pPr algn="l" indent="0" marL="0">
              <a:lnSpc>
                <a:spcPts val="2223"/>
              </a:lnSpc>
              <a:buNone/>
            </a:pPr>
            <a:r>
              <a:rPr lang="en-US" sz="1389" dirty="0">
                <a:solidFill>
                  <a:srgbClr val="DAD8E9"/>
                </a:solidFill>
                <a:latin typeface="Mukta" pitchFamily="34" charset="0"/>
                <a:ea typeface="Mukta" pitchFamily="34" charset="-122"/>
                <a:cs typeface="Mukta" pitchFamily="34" charset="-120"/>
              </a:rPr>
              <a:t>Film ini mengeksplorasi dampak perkembangan teknologi terhadap kehidupan manusia, serta potensi penyalahgunaan teknologi oleh korporasi demi kepentingan mereka sendiri.</a:t>
            </a:r>
            <a:endParaRPr lang="en-US" sz="1389" dirty="0"/>
          </a:p>
        </p:txBody>
      </p:sp>
      <p:pic>
        <p:nvPicPr>
          <p:cNvPr id="13" name="Image 5" descr="preencoded.png">    </p:cNvPr>
          <p:cNvPicPr>
            <a:picLocks noChangeAspect="1"/>
          </p:cNvPicPr>
          <p:nvPr/>
        </p:nvPicPr>
        <p:blipFill>
          <a:blip r:embed="rId6"/>
          <a:stretch>
            <a:fillRect/>
          </a:stretch>
        </p:blipFill>
        <p:spPr>
          <a:xfrm>
            <a:off x="617577" y="5788104"/>
            <a:ext cx="441127" cy="441127"/>
          </a:xfrm>
          <a:prstGeom prst="rect">
            <a:avLst/>
          </a:prstGeom>
        </p:spPr>
      </p:pic>
      <p:sp>
        <p:nvSpPr>
          <p:cNvPr id="14" name="Text 6"/>
          <p:cNvSpPr/>
          <p:nvPr/>
        </p:nvSpPr>
        <p:spPr>
          <a:xfrm>
            <a:off x="617577" y="6405682"/>
            <a:ext cx="1960721" cy="245031"/>
          </a:xfrm>
          <a:prstGeom prst="rect">
            <a:avLst/>
          </a:prstGeom>
          <a:noFill/>
          <a:ln/>
        </p:spPr>
        <p:txBody>
          <a:bodyPr wrap="none" rtlCol="0" anchor="t"/>
          <a:lstStyle/>
          <a:p>
            <a:pPr algn="l" indent="0" marL="0">
              <a:lnSpc>
                <a:spcPts val="1930"/>
              </a:lnSpc>
              <a:buNone/>
            </a:pPr>
            <a:r>
              <a:rPr lang="en-US" sz="1544" dirty="0">
                <a:solidFill>
                  <a:srgbClr val="DAD8E9"/>
                </a:solidFill>
                <a:latin typeface="Prompt" pitchFamily="34" charset="0"/>
                <a:ea typeface="Prompt" pitchFamily="34" charset="-122"/>
                <a:cs typeface="Prompt" pitchFamily="34" charset="-120"/>
              </a:rPr>
              <a:t>Unsur Misteri</a:t>
            </a:r>
            <a:endParaRPr lang="en-US" sz="1544" dirty="0"/>
          </a:p>
        </p:txBody>
      </p:sp>
      <p:sp>
        <p:nvSpPr>
          <p:cNvPr id="15" name="Text 7"/>
          <p:cNvSpPr/>
          <p:nvPr/>
        </p:nvSpPr>
        <p:spPr>
          <a:xfrm>
            <a:off x="617577" y="6756559"/>
            <a:ext cx="7908846" cy="564594"/>
          </a:xfrm>
          <a:prstGeom prst="rect">
            <a:avLst/>
          </a:prstGeom>
          <a:noFill/>
          <a:ln/>
        </p:spPr>
        <p:txBody>
          <a:bodyPr wrap="square" rtlCol="0" anchor="t"/>
          <a:lstStyle/>
          <a:p>
            <a:pPr algn="l" indent="0" marL="0">
              <a:lnSpc>
                <a:spcPts val="2223"/>
              </a:lnSpc>
              <a:buNone/>
            </a:pPr>
            <a:r>
              <a:rPr lang="en-US" sz="1389" dirty="0">
                <a:solidFill>
                  <a:srgbClr val="DAD8E9"/>
                </a:solidFill>
                <a:latin typeface="Mukta" pitchFamily="34" charset="0"/>
                <a:ea typeface="Mukta" pitchFamily="34" charset="-122"/>
                <a:cs typeface="Mukta" pitchFamily="34" charset="-120"/>
              </a:rPr>
              <a:t>Dengan plot yang menegang dan misteri yang harus dipecahkan, Sinyal Masa Depan menawarkan pengalaman menonton yang penuh ketegangan.</a:t>
            </a:r>
            <a:endParaRPr lang="en-US" sz="1389"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2024-08-01T01:53:35Z</dcterms:created>
  <dcterms:modified xsi:type="dcterms:W3CDTF">2024-08-01T01:53:35Z</dcterms:modified>
</cp:coreProperties>
</file>